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1"/>
  </p:handoutMasterIdLst>
  <p:sldIdLst>
    <p:sldId id="256" r:id="rId2"/>
    <p:sldId id="257" r:id="rId3"/>
    <p:sldId id="264" r:id="rId4"/>
    <p:sldId id="265" r:id="rId5"/>
    <p:sldId id="259" r:id="rId6"/>
    <p:sldId id="262" r:id="rId7"/>
    <p:sldId id="260" r:id="rId8"/>
    <p:sldId id="289" r:id="rId9"/>
    <p:sldId id="290" r:id="rId10"/>
    <p:sldId id="267" r:id="rId11"/>
    <p:sldId id="271" r:id="rId12"/>
    <p:sldId id="293" r:id="rId13"/>
    <p:sldId id="294" r:id="rId14"/>
    <p:sldId id="295" r:id="rId15"/>
    <p:sldId id="296" r:id="rId16"/>
    <p:sldId id="286" r:id="rId17"/>
    <p:sldId id="285" r:id="rId18"/>
    <p:sldId id="269" r:id="rId19"/>
    <p:sldId id="273"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A68D00E-FE70-44AA-9C3C-CA284461ECF4}">
          <p14:sldIdLst>
            <p14:sldId id="256"/>
            <p14:sldId id="257"/>
            <p14:sldId id="264"/>
            <p14:sldId id="265"/>
            <p14:sldId id="259"/>
            <p14:sldId id="262"/>
            <p14:sldId id="260"/>
            <p14:sldId id="289"/>
            <p14:sldId id="290"/>
            <p14:sldId id="267"/>
            <p14:sldId id="271"/>
            <p14:sldId id="293"/>
            <p14:sldId id="294"/>
            <p14:sldId id="295"/>
            <p14:sldId id="296"/>
            <p14:sldId id="286"/>
            <p14:sldId id="285"/>
            <p14:sldId id="269"/>
            <p14:sldId id="273"/>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 Collinson" initials="LC" lastIdx="0" clrIdx="0">
    <p:extLst>
      <p:ext uri="{19B8F6BF-5375-455C-9EA6-DF929625EA0E}">
        <p15:presenceInfo xmlns:p15="http://schemas.microsoft.com/office/powerpoint/2012/main" userId="S-1-5-21-3243165536-2341367088-1049210138-11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6A2D97"/>
    <a:srgbClr val="C400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09" autoAdjust="0"/>
    <p:restoredTop sz="94660"/>
  </p:normalViewPr>
  <p:slideViewPr>
    <p:cSldViewPr snapToGrid="0">
      <p:cViewPr varScale="1">
        <p:scale>
          <a:sx n="80" d="100"/>
          <a:sy n="80" d="100"/>
        </p:scale>
        <p:origin x="132" y="690"/>
      </p:cViewPr>
      <p:guideLst/>
    </p:cSldViewPr>
  </p:slid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1B7A8F8-7960-48FA-A2FB-DCF37329B662}" type="datetimeFigureOut">
              <a:rPr lang="en-GB" smtClean="0"/>
              <a:t>06/11/2023</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4BADC69-2635-4AAB-BA6E-0C79624E9AD5}" type="slidenum">
              <a:rPr lang="en-GB" smtClean="0"/>
              <a:t>‹#›</a:t>
            </a:fld>
            <a:endParaRPr lang="en-GB"/>
          </a:p>
        </p:txBody>
      </p:sp>
    </p:spTree>
    <p:extLst>
      <p:ext uri="{BB962C8B-B14F-4D97-AF65-F5344CB8AC3E}">
        <p14:creationId xmlns:p14="http://schemas.microsoft.com/office/powerpoint/2010/main" val="41321282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700355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277824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1AC624-8128-42B5-8A77-031702F0D240}"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95146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1AC624-8128-42B5-8A77-031702F0D240}"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97987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1AC624-8128-42B5-8A77-031702F0D240}" type="datetimeFigureOut">
              <a:rPr lang="en-GB" smtClean="0"/>
              <a:t>06/11/2023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387463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1AC624-8128-42B5-8A77-031702F0D240}" type="datetimeFigureOut">
              <a:rPr lang="en-GB" smtClean="0"/>
              <a:t>06/11/2023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509590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1AC624-8128-42B5-8A77-031702F0D240}" type="datetimeFigureOut">
              <a:rPr lang="en-GB" smtClean="0"/>
              <a:t>06/11/2023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472362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921011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19913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828998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29133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1AC624-8128-42B5-8A77-031702F0D240}" type="datetimeFigureOut">
              <a:rPr lang="en-GB" smtClean="0"/>
              <a:t>06/11/2023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89B2D5-0772-4C3C-BE52-DAF4386B601B}" type="slidenum">
              <a:rPr lang="en-GB" smtClean="0"/>
              <a:t>‹#›</a:t>
            </a:fld>
            <a:endParaRPr lang="en-GB"/>
          </a:p>
        </p:txBody>
      </p:sp>
    </p:spTree>
    <p:extLst>
      <p:ext uri="{BB962C8B-B14F-4D97-AF65-F5344CB8AC3E}">
        <p14:creationId xmlns:p14="http://schemas.microsoft.com/office/powerpoint/2010/main" val="28903321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hiteroseeducation.com/parent-pupil-resources/maths/free-downloads" TargetMode="External"/><Relationship Id="rId2" Type="http://schemas.openxmlformats.org/officeDocument/2006/relationships/hyperlink" Target="https://whiteroseeducation.com/parent-pupil-resources/maths"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74309"/>
            <a:ext cx="9144000" cy="3127120"/>
          </a:xfrm>
          <a:noFill/>
        </p:spPr>
        <p:txBody>
          <a:bodyPr>
            <a:normAutofit fontScale="90000"/>
          </a:bodyPr>
          <a:lstStyle/>
          <a:p>
            <a:br>
              <a:rPr lang="en-GB" dirty="0"/>
            </a:br>
            <a:br>
              <a:rPr lang="en-GB" dirty="0"/>
            </a:br>
            <a:br>
              <a:rPr lang="en-GB" dirty="0"/>
            </a:br>
            <a:br>
              <a:rPr lang="en-GB" dirty="0"/>
            </a:br>
            <a:br>
              <a:rPr lang="en-GB" dirty="0"/>
            </a:br>
            <a:br>
              <a:rPr lang="en-GB" dirty="0"/>
            </a:br>
            <a:br>
              <a:rPr lang="en-GB" dirty="0"/>
            </a:br>
            <a:r>
              <a:rPr lang="en-GB" dirty="0">
                <a:latin typeface="SassoonPrimaryType" pitchFamily="2" charset="0"/>
              </a:rPr>
              <a:t>Welcome to</a:t>
            </a:r>
            <a:br>
              <a:rPr lang="en-GB" dirty="0">
                <a:latin typeface="SassoonPrimaryType" pitchFamily="2" charset="0"/>
              </a:rPr>
            </a:br>
            <a:r>
              <a:rPr lang="en-GB" dirty="0">
                <a:latin typeface="SassoonPrimaryType" pitchFamily="2" charset="0"/>
              </a:rPr>
              <a:t> Brookfield Park </a:t>
            </a:r>
            <a:br>
              <a:rPr lang="en-GB" dirty="0">
                <a:latin typeface="SassoonPrimaryType" pitchFamily="2" charset="0"/>
              </a:rPr>
            </a:br>
            <a:r>
              <a:rPr lang="en-GB" dirty="0">
                <a:latin typeface="SassoonPrimaryType" pitchFamily="2" charset="0"/>
              </a:rPr>
              <a:t>Primary School</a:t>
            </a:r>
            <a:br>
              <a:rPr lang="en-GB" dirty="0">
                <a:latin typeface="SassoonPrimaryType" pitchFamily="2" charset="0"/>
              </a:rPr>
            </a:br>
            <a:br>
              <a:rPr lang="en-GB" dirty="0"/>
            </a:br>
            <a:endParaRPr lang="en-GB" dirty="0"/>
          </a:p>
        </p:txBody>
      </p:sp>
      <p:sp>
        <p:nvSpPr>
          <p:cNvPr id="3" name="Subtitle 2"/>
          <p:cNvSpPr>
            <a:spLocks noGrp="1"/>
          </p:cNvSpPr>
          <p:nvPr>
            <p:ph type="subTitle" idx="1"/>
          </p:nvPr>
        </p:nvSpPr>
        <p:spPr>
          <a:xfrm>
            <a:off x="1413125" y="2766163"/>
            <a:ext cx="9144000" cy="1655762"/>
          </a:xfrm>
        </p:spPr>
        <p:txBody>
          <a:bodyPr>
            <a:normAutofit/>
          </a:bodyPr>
          <a:lstStyle/>
          <a:p>
            <a:endParaRPr lang="en-GB" sz="4800" dirty="0">
              <a:latin typeface="SassoonPrimaryType" pitchFamily="2" charset="0"/>
            </a:endParaRPr>
          </a:p>
          <a:p>
            <a:r>
              <a:rPr lang="en-GB" sz="4800" dirty="0">
                <a:latin typeface="SassoonPrimaryType" pitchFamily="2" charset="0"/>
              </a:rPr>
              <a:t> Welcome to Beech Class</a:t>
            </a:r>
          </a:p>
          <a:p>
            <a:endParaRPr lang="en-GB" dirty="0"/>
          </a:p>
        </p:txBody>
      </p:sp>
      <p:pic>
        <p:nvPicPr>
          <p:cNvPr id="4" name="Picture 3"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32" y="204226"/>
            <a:ext cx="1447068" cy="1340167"/>
          </a:xfrm>
          <a:prstGeom prst="rect">
            <a:avLst/>
          </a:prstGeom>
          <a:noFill/>
          <a:ln>
            <a:noFill/>
          </a:ln>
        </p:spPr>
      </p:pic>
      <p:pic>
        <p:nvPicPr>
          <p:cNvPr id="5" name="Picture 4"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04226"/>
            <a:ext cx="1447068" cy="1340167"/>
          </a:xfrm>
          <a:prstGeom prst="rect">
            <a:avLst/>
          </a:prstGeom>
          <a:noFill/>
          <a:ln>
            <a:noFill/>
          </a:ln>
        </p:spPr>
      </p:pic>
      <p:sp>
        <p:nvSpPr>
          <p:cNvPr id="8" name="Rectangle 7"/>
          <p:cNvSpPr/>
          <p:nvPr/>
        </p:nvSpPr>
        <p:spPr>
          <a:xfrm>
            <a:off x="2368731" y="5088751"/>
            <a:ext cx="7611292" cy="707886"/>
          </a:xfrm>
          <a:prstGeom prst="rect">
            <a:avLst/>
          </a:prstGeom>
        </p:spPr>
        <p:txBody>
          <a:bodyPr wrap="square">
            <a:spAutoFit/>
          </a:bodyPr>
          <a:lstStyle/>
          <a:p>
            <a:pPr lvl="0" algn="ctr" fontAlgn="t"/>
            <a:r>
              <a:rPr lang="en-GB" sz="4000" b="1" i="1" dirty="0">
                <a:solidFill>
                  <a:srgbClr val="990099"/>
                </a:solidFill>
                <a:latin typeface="Monotype Corsiva" panose="03010101010201010101" pitchFamily="66" charset="0"/>
              </a:rPr>
              <a:t>Nurture, include and inspire to succeed’</a:t>
            </a:r>
            <a:endParaRPr lang="en-GB" sz="4000" dirty="0">
              <a:solidFill>
                <a:srgbClr val="000000"/>
              </a:solidFill>
              <a:latin typeface="SassoonPrimaryType" pitchFamily="2" charset="0"/>
            </a:endParaRPr>
          </a:p>
        </p:txBody>
      </p:sp>
    </p:spTree>
    <p:extLst>
      <p:ext uri="{BB962C8B-B14F-4D97-AF65-F5344CB8AC3E}">
        <p14:creationId xmlns:p14="http://schemas.microsoft.com/office/powerpoint/2010/main" val="3597025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7989" y="1562641"/>
            <a:ext cx="10367888" cy="5170646"/>
          </a:xfrm>
          <a:prstGeom prst="rect">
            <a:avLst/>
          </a:prstGeom>
          <a:pattFill prst="pct5">
            <a:fgClr>
              <a:schemeClr val="accent1"/>
            </a:fgClr>
            <a:bgClr>
              <a:schemeClr val="bg1"/>
            </a:bgClr>
          </a:pattFill>
        </p:spPr>
        <p:txBody>
          <a:bodyPr wrap="square">
            <a:spAutoFit/>
          </a:bodyPr>
          <a:lstStyle/>
          <a:p>
            <a:pPr algn="ctr" fontAlgn="t"/>
            <a:endParaRPr lang="en-GB" sz="3200" dirty="0">
              <a:solidFill>
                <a:srgbClr val="000000"/>
              </a:solidFill>
              <a:latin typeface="SassoonPrimaryType" pitchFamily="2" charset="0"/>
            </a:endParaRPr>
          </a:p>
          <a:p>
            <a:pPr algn="ctr" fontAlgn="t"/>
            <a:endParaRPr lang="en-GB" sz="3200" dirty="0">
              <a:solidFill>
                <a:srgbClr val="000000"/>
              </a:solidFill>
              <a:latin typeface="SassoonPrimaryType" pitchFamily="2" charset="0"/>
            </a:endParaRPr>
          </a:p>
          <a:p>
            <a:pPr algn="ctr" fontAlgn="t"/>
            <a:r>
              <a:rPr lang="en-GB" sz="3200" dirty="0">
                <a:solidFill>
                  <a:srgbClr val="000000"/>
                </a:solidFill>
                <a:latin typeface="SassoonPrimaryType" pitchFamily="2" charset="0"/>
              </a:rPr>
              <a:t>We are kind</a:t>
            </a:r>
          </a:p>
          <a:p>
            <a:pPr algn="ctr" fontAlgn="t"/>
            <a:r>
              <a:rPr lang="en-GB" sz="3200" i="0" dirty="0">
                <a:solidFill>
                  <a:srgbClr val="000000"/>
                </a:solidFill>
                <a:effectLst/>
                <a:latin typeface="SassoonPrimaryType" pitchFamily="2" charset="0"/>
              </a:rPr>
              <a:t>We are resilient</a:t>
            </a:r>
          </a:p>
          <a:p>
            <a:pPr algn="ctr" fontAlgn="t"/>
            <a:r>
              <a:rPr lang="en-GB" sz="3200" dirty="0">
                <a:solidFill>
                  <a:srgbClr val="000000"/>
                </a:solidFill>
                <a:latin typeface="SassoonPrimaryType" pitchFamily="2" charset="0"/>
              </a:rPr>
              <a:t>We take ownership</a:t>
            </a:r>
          </a:p>
          <a:p>
            <a:pPr algn="ctr" fontAlgn="t"/>
            <a:r>
              <a:rPr lang="en-GB" sz="3200" dirty="0">
                <a:solidFill>
                  <a:srgbClr val="000000"/>
                </a:solidFill>
                <a:latin typeface="SassoonPrimaryType" pitchFamily="2" charset="0"/>
              </a:rPr>
              <a:t>_____</a:t>
            </a:r>
          </a:p>
          <a:p>
            <a:pPr algn="ctr" fontAlgn="t"/>
            <a:r>
              <a:rPr lang="en-GB" sz="2800" b="1" dirty="0">
                <a:solidFill>
                  <a:srgbClr val="990099"/>
                </a:solidFill>
                <a:latin typeface="Lucida Calligraphy" panose="03010101010101010101" pitchFamily="66" charset="0"/>
              </a:rPr>
              <a:t>‘</a:t>
            </a:r>
            <a:r>
              <a:rPr lang="en-GB" sz="3600" b="1" i="1" dirty="0">
                <a:solidFill>
                  <a:srgbClr val="990099"/>
                </a:solidFill>
                <a:latin typeface="Monotype Corsiva" panose="03010101010201010101" pitchFamily="66" charset="0"/>
              </a:rPr>
              <a:t>Nurture, include and inspire to succeed’</a:t>
            </a:r>
            <a:endParaRPr lang="en-GB" sz="3600" dirty="0">
              <a:solidFill>
                <a:srgbClr val="000000"/>
              </a:solidFill>
              <a:latin typeface="SassoonPrimaryType" pitchFamily="2" charset="0"/>
            </a:endParaRPr>
          </a:p>
          <a:p>
            <a:pPr fontAlgn="t"/>
            <a:r>
              <a:rPr lang="en-GB" sz="2800" b="1" i="0" dirty="0">
                <a:solidFill>
                  <a:srgbClr val="000000"/>
                </a:solidFill>
                <a:effectLst/>
                <a:latin typeface="SassoonPrimaryType" pitchFamily="2" charset="0"/>
              </a:rPr>
              <a:t> </a:t>
            </a:r>
          </a:p>
          <a:p>
            <a:pPr algn="ctr" fontAlgn="t"/>
            <a:r>
              <a:rPr lang="en-GB" sz="2800" b="1" dirty="0">
                <a:solidFill>
                  <a:srgbClr val="000000"/>
                </a:solidFill>
                <a:latin typeface="SassoonPrimaryType" pitchFamily="2" charset="0"/>
              </a:rPr>
              <a:t>Our Ethos, Vision and Mission Statement can be found on our website</a:t>
            </a:r>
          </a:p>
          <a:p>
            <a:pPr algn="ctr" fontAlgn="t"/>
            <a:r>
              <a:rPr lang="en-GB" sz="2800" b="1" dirty="0">
                <a:solidFill>
                  <a:srgbClr val="000000"/>
                </a:solidFill>
                <a:latin typeface="SassoonPrimaryType" pitchFamily="2" charset="0"/>
              </a:rPr>
              <a:t>www.brookfieldparkprimary.co.uk</a:t>
            </a:r>
          </a:p>
          <a:p>
            <a:pPr fontAlgn="t"/>
            <a:endParaRPr lang="en-GB" b="1" i="0" dirty="0">
              <a:solidFill>
                <a:srgbClr val="000000"/>
              </a:solidFill>
              <a:effectLst/>
              <a:latin typeface="SassoonPrimaryType" pitchFamily="2" charset="0"/>
            </a:endParaRPr>
          </a:p>
        </p:txBody>
      </p:sp>
      <p:sp>
        <p:nvSpPr>
          <p:cNvPr id="4" name="Title 3"/>
          <p:cNvSpPr>
            <a:spLocks noGrp="1"/>
          </p:cNvSpPr>
          <p:nvPr>
            <p:ph type="title"/>
          </p:nvPr>
        </p:nvSpPr>
        <p:spPr>
          <a:xfrm>
            <a:off x="838200" y="365125"/>
            <a:ext cx="10515600" cy="940217"/>
          </a:xfrm>
        </p:spPr>
        <p:txBody>
          <a:bodyPr/>
          <a:lstStyle/>
          <a:p>
            <a:pPr algn="ctr"/>
            <a:r>
              <a:rPr lang="en-GB" dirty="0">
                <a:latin typeface="SassoonPrimaryType" pitchFamily="2" charset="0"/>
              </a:rPr>
              <a:t>Our Brookfield Park Promise</a:t>
            </a:r>
          </a:p>
        </p:txBody>
      </p:sp>
      <p:sp>
        <p:nvSpPr>
          <p:cNvPr id="5" name="Title 1"/>
          <p:cNvSpPr txBox="1">
            <a:spLocks/>
          </p:cNvSpPr>
          <p:nvPr/>
        </p:nvSpPr>
        <p:spPr>
          <a:xfrm>
            <a:off x="824133" y="322923"/>
            <a:ext cx="10515600" cy="982420"/>
          </a:xfrm>
          <a:prstGeom prst="rect">
            <a:avLst/>
          </a:prstGeom>
          <a:solidFill>
            <a:srgbClr val="7030A0">
              <a:alpha val="71000"/>
            </a:srgb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SassoonPrimaryType" pitchFamily="2" charset="0"/>
            </a:endParaRPr>
          </a:p>
        </p:txBody>
      </p:sp>
      <p:pic>
        <p:nvPicPr>
          <p:cNvPr id="1026" name="Picture 2" descr="https://primarysite-prod-sorted.s3.amazonaws.com/brookfieldparklancs/CKEditorImage/f40a9a24-47b2-4384-9afc-178de9cb116c_1x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6158" y="1486370"/>
            <a:ext cx="9715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16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76533"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
        <p:nvSpPr>
          <p:cNvPr id="4" name="TextBox 3">
            <a:extLst>
              <a:ext uri="{FF2B5EF4-FFF2-40B4-BE49-F238E27FC236}">
                <a16:creationId xmlns:a16="http://schemas.microsoft.com/office/drawing/2014/main" id="{EF925891-88F4-40E9-BFFE-510C7769BA0C}"/>
              </a:ext>
            </a:extLst>
          </p:cNvPr>
          <p:cNvSpPr txBox="1"/>
          <p:nvPr/>
        </p:nvSpPr>
        <p:spPr>
          <a:xfrm>
            <a:off x="992198" y="1884528"/>
            <a:ext cx="10207604" cy="4832092"/>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A weekly newsletter will be emailed to you.</a:t>
            </a:r>
          </a:p>
          <a:p>
            <a:pPr marL="285750" indent="-285750">
              <a:buFont typeface="Wingdings" panose="05000000000000000000" pitchFamily="2" charset="2"/>
              <a:buChar char="Ø"/>
            </a:pPr>
            <a:r>
              <a:rPr lang="en-GB" sz="2800" dirty="0"/>
              <a:t>You will also receive emails and text messages as needed.</a:t>
            </a:r>
          </a:p>
          <a:p>
            <a:pPr marL="285750" indent="-285750">
              <a:buFont typeface="Wingdings" panose="05000000000000000000" pitchFamily="2" charset="2"/>
              <a:buChar char="Ø"/>
            </a:pPr>
            <a:r>
              <a:rPr lang="en-GB" sz="2800" dirty="0"/>
              <a:t>Class Newsletters will be emailed to you each half-term</a:t>
            </a:r>
          </a:p>
          <a:p>
            <a:pPr marL="285750" indent="-285750">
              <a:buFont typeface="Wingdings" panose="05000000000000000000" pitchFamily="2" charset="2"/>
              <a:buChar char="Ø"/>
            </a:pPr>
            <a:r>
              <a:rPr lang="en-GB" sz="2800" dirty="0"/>
              <a:t>Each class has an email address to contact the class teacher (see next slide). You may also need to contact the school office</a:t>
            </a:r>
          </a:p>
          <a:p>
            <a:r>
              <a:rPr lang="en-GB" sz="2800" dirty="0"/>
              <a:t>               bursar@brookfieldpark.lancs.sch.uk</a:t>
            </a:r>
          </a:p>
          <a:p>
            <a:pPr marL="285750" indent="-285750">
              <a:buFont typeface="Wingdings" panose="05000000000000000000" pitchFamily="2" charset="2"/>
              <a:buChar char="Ø"/>
            </a:pPr>
            <a:endParaRPr lang="en-GB" sz="2800" dirty="0"/>
          </a:p>
          <a:p>
            <a:pPr marL="285750" indent="-285750">
              <a:buFont typeface="Wingdings" panose="05000000000000000000" pitchFamily="2" charset="2"/>
              <a:buChar char="Ø"/>
            </a:pPr>
            <a:r>
              <a:rPr lang="en-GB" sz="2800" dirty="0"/>
              <a:t>Please keep your details up to date with the school office.</a:t>
            </a:r>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3398837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8EC943A-C73C-400E-A0B8-9E867D7CA0B1}"/>
              </a:ext>
            </a:extLst>
          </p:cNvPr>
          <p:cNvSpPr/>
          <p:nvPr/>
        </p:nvSpPr>
        <p:spPr>
          <a:xfrm>
            <a:off x="800470" y="1454433"/>
            <a:ext cx="10811522" cy="4893647"/>
          </a:xfrm>
          <a:prstGeom prst="rect">
            <a:avLst/>
          </a:prstGeom>
        </p:spPr>
        <p:txBody>
          <a:bodyPr wrap="square">
            <a:spAutoFit/>
          </a:bodyPr>
          <a:lstStyle/>
          <a:p>
            <a:pPr marL="342900" indent="-342900">
              <a:buFont typeface="Wingdings" panose="05000000000000000000" pitchFamily="2" charset="2"/>
              <a:buChar char="Ø"/>
            </a:pPr>
            <a:r>
              <a:rPr lang="en-GB" sz="2400" dirty="0">
                <a:solidFill>
                  <a:srgbClr val="000000"/>
                </a:solidFill>
              </a:rPr>
              <a:t>Should you wish to speak to your child’s class teacher, we ask that you use the class email to contact them ( beech@brookfieldpark.lancs.sch.uk). I am sure you appreciate that it is difficult for class teachers to speak to parents at the beginning and the end of the day as in the morning they will be in class preparing and when they are dismissing their classes after school they need to ensure that all children have left safely and often have meetings to get to. You can give a message to the staff member on the door if you like and this will be passed to the class teacher or you can email to make an appointment if you wish to speak to them face to face.</a:t>
            </a:r>
          </a:p>
          <a:p>
            <a:pPr marL="342900" indent="-342900">
              <a:buFont typeface="Wingdings" panose="05000000000000000000" pitchFamily="2" charset="2"/>
              <a:buChar char="Ø"/>
            </a:pPr>
            <a:r>
              <a:rPr lang="en-GB" sz="2400" dirty="0">
                <a:solidFill>
                  <a:srgbClr val="000000"/>
                </a:solidFill>
              </a:rPr>
              <a:t>Please also be aware that class teachers may not respond to emails straight away. Staff will not respond to emails after 5pm or on a weekend but they will respond to you as soon as possible.</a:t>
            </a:r>
          </a:p>
          <a:p>
            <a:pPr marL="342900" indent="-342900">
              <a:buFont typeface="Wingdings" panose="05000000000000000000" pitchFamily="2" charset="2"/>
              <a:buChar char="Ø"/>
            </a:pPr>
            <a:r>
              <a:rPr lang="en-GB" sz="2400" dirty="0">
                <a:solidFill>
                  <a:srgbClr val="000000"/>
                </a:solidFill>
              </a:rPr>
              <a:t>At Brookfield Park Primary we pride ourselves on building positive relationships with parents and we ask that you speak to staff in a courteous and respectful way.</a:t>
            </a:r>
            <a:endParaRPr lang="en-GB" sz="2400" b="0" i="0" dirty="0">
              <a:solidFill>
                <a:srgbClr val="000000"/>
              </a:solidFill>
              <a:effectLst/>
            </a:endParaRPr>
          </a:p>
        </p:txBody>
      </p:sp>
      <p:sp>
        <p:nvSpPr>
          <p:cNvPr id="3" name="Title 1">
            <a:extLst>
              <a:ext uri="{FF2B5EF4-FFF2-40B4-BE49-F238E27FC236}">
                <a16:creationId xmlns:a16="http://schemas.microsoft.com/office/drawing/2014/main" id="{E0B1CAFF-4277-4564-B1C7-46BACECFA2FA}"/>
              </a:ext>
            </a:extLst>
          </p:cNvPr>
          <p:cNvSpPr txBox="1">
            <a:spLocks/>
          </p:cNvSpPr>
          <p:nvPr/>
        </p:nvSpPr>
        <p:spPr>
          <a:xfrm>
            <a:off x="958777" y="32440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Tree>
    <p:extLst>
      <p:ext uri="{BB962C8B-B14F-4D97-AF65-F5344CB8AC3E}">
        <p14:creationId xmlns:p14="http://schemas.microsoft.com/office/powerpoint/2010/main" val="3390769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824133" y="322923"/>
            <a:ext cx="10503774" cy="1523632"/>
          </a:xfrm>
          <a:solidFill>
            <a:srgbClr val="7030A0">
              <a:alpha val="71000"/>
            </a:srgbClr>
          </a:solidFill>
        </p:spPr>
        <p:txBody>
          <a:bodyPr>
            <a:normAutofit fontScale="90000"/>
          </a:bodyPr>
          <a:lstStyle/>
          <a:p>
            <a:pPr algn="ctr"/>
            <a:br>
              <a:rPr lang="en-GB" sz="3600" dirty="0">
                <a:latin typeface="SassoonPrimaryType" pitchFamily="2" charset="0"/>
              </a:rPr>
            </a:br>
            <a:r>
              <a:rPr lang="en-GB" dirty="0">
                <a:latin typeface="SassoonPrimaryType" pitchFamily="2" charset="0"/>
              </a:rPr>
              <a:t>School Website</a:t>
            </a:r>
            <a:br>
              <a:rPr lang="en-GB" dirty="0">
                <a:latin typeface="SassoonPrimaryType" pitchFamily="2" charset="0"/>
              </a:rPr>
            </a:br>
            <a:r>
              <a:rPr lang="en-GB" dirty="0">
                <a:latin typeface="SassoonPrimaryType" pitchFamily="2" charset="0"/>
              </a:rPr>
              <a:t>https://www.brookfieldparkprimary.co.uk/</a:t>
            </a:r>
          </a:p>
        </p:txBody>
      </p:sp>
      <p:sp>
        <p:nvSpPr>
          <p:cNvPr id="4" name="Rectangle 3"/>
          <p:cNvSpPr/>
          <p:nvPr/>
        </p:nvSpPr>
        <p:spPr>
          <a:xfrm>
            <a:off x="1111349" y="1699237"/>
            <a:ext cx="10367888" cy="646331"/>
          </a:xfrm>
          <a:prstGeom prst="rect">
            <a:avLst/>
          </a:prstGeom>
          <a:noFill/>
        </p:spPr>
        <p:txBody>
          <a:bodyPr wrap="square">
            <a:spAutoFit/>
          </a:bodyPr>
          <a:lstStyle/>
          <a:p>
            <a:pPr fontAlgn="t"/>
            <a:endParaRPr lang="en-GB" sz="3600" b="1" dirty="0">
              <a:solidFill>
                <a:srgbClr val="000000"/>
              </a:solidFill>
              <a:latin typeface="SassoonPrimaryType" pitchFamily="2" charset="0"/>
            </a:endParaRPr>
          </a:p>
        </p:txBody>
      </p:sp>
      <p:pic>
        <p:nvPicPr>
          <p:cNvPr id="7" name="Picture 6"/>
          <p:cNvPicPr/>
          <p:nvPr/>
        </p:nvPicPr>
        <p:blipFill rotWithShape="1">
          <a:blip r:embed="rId2"/>
          <a:srcRect l="10832" t="11464" r="9471" b="6305"/>
          <a:stretch/>
        </p:blipFill>
        <p:spPr bwMode="auto">
          <a:xfrm>
            <a:off x="2224494" y="2211978"/>
            <a:ext cx="7468145" cy="4372791"/>
          </a:xfrm>
          <a:prstGeom prst="rect">
            <a:avLst/>
          </a:prstGeom>
          <a:ln>
            <a:noFill/>
          </a:ln>
          <a:extLst>
            <a:ext uri="{53640926-AAD7-44D8-BBD7-CCE9431645EC}">
              <a14:shadowObscured xmlns:a14="http://schemas.microsoft.com/office/drawing/2010/main"/>
            </a:ext>
          </a:extLst>
        </p:spPr>
      </p:pic>
      <p:pic>
        <p:nvPicPr>
          <p:cNvPr id="8" name="Picture 7" descr="COLOUR LOG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1229" y="400595"/>
            <a:ext cx="863593" cy="756980"/>
          </a:xfrm>
          <a:prstGeom prst="rect">
            <a:avLst/>
          </a:prstGeom>
          <a:noFill/>
          <a:ln>
            <a:noFill/>
          </a:ln>
        </p:spPr>
      </p:pic>
    </p:spTree>
    <p:extLst>
      <p:ext uri="{BB962C8B-B14F-4D97-AF65-F5344CB8AC3E}">
        <p14:creationId xmlns:p14="http://schemas.microsoft.com/office/powerpoint/2010/main" val="2486872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24133" y="36189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School Website</a:t>
            </a:r>
          </a:p>
        </p:txBody>
      </p:sp>
      <p:sp>
        <p:nvSpPr>
          <p:cNvPr id="4" name="Title 1"/>
          <p:cNvSpPr txBox="1">
            <a:spLocks/>
          </p:cNvSpPr>
          <p:nvPr/>
        </p:nvSpPr>
        <p:spPr>
          <a:xfrm>
            <a:off x="1026453" y="1568047"/>
            <a:ext cx="10515600" cy="4593437"/>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a:spLocks/>
          </p:cNvSpPr>
          <p:nvPr/>
        </p:nvSpPr>
        <p:spPr>
          <a:xfrm>
            <a:off x="1178853" y="17115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2" name="TextBox 1"/>
          <p:cNvSpPr txBox="1"/>
          <p:nvPr/>
        </p:nvSpPr>
        <p:spPr>
          <a:xfrm>
            <a:off x="957943" y="1399134"/>
            <a:ext cx="10207604" cy="5109091"/>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In the Children section you can find our Beech class page</a:t>
            </a:r>
          </a:p>
          <a:p>
            <a:pPr marL="285750" indent="-285750">
              <a:buFont typeface="Wingdings" panose="05000000000000000000" pitchFamily="2" charset="2"/>
              <a:buChar char="Ø"/>
            </a:pPr>
            <a:endParaRPr lang="en-GB" sz="2800" dirty="0"/>
          </a:p>
          <a:p>
            <a:pPr marL="285750" indent="-285750">
              <a:buFont typeface="Wingdings" panose="05000000000000000000" pitchFamily="2" charset="2"/>
              <a:buChar char="Ø"/>
            </a:pPr>
            <a:r>
              <a:rPr lang="en-GB" sz="2800" dirty="0"/>
              <a:t>On the class page there are sections on:-</a:t>
            </a:r>
          </a:p>
          <a:p>
            <a:pPr marL="342900" indent="-342900">
              <a:buFont typeface="Wingdings" panose="05000000000000000000" pitchFamily="2" charset="2"/>
              <a:buChar char="§"/>
            </a:pPr>
            <a:r>
              <a:rPr lang="en-GB" sz="2800" dirty="0"/>
              <a:t>Letters</a:t>
            </a:r>
          </a:p>
          <a:p>
            <a:pPr marL="342900" indent="-342900">
              <a:buFont typeface="Wingdings" panose="05000000000000000000" pitchFamily="2" charset="2"/>
              <a:buChar char="§"/>
            </a:pPr>
            <a:r>
              <a:rPr lang="en-GB" sz="2800" dirty="0"/>
              <a:t>Homework</a:t>
            </a:r>
          </a:p>
          <a:p>
            <a:pPr marL="342900" indent="-342900">
              <a:buFont typeface="Wingdings" panose="05000000000000000000" pitchFamily="2" charset="2"/>
              <a:buChar char="§"/>
            </a:pPr>
            <a:r>
              <a:rPr lang="en-GB" sz="2800" dirty="0"/>
              <a:t>Reading</a:t>
            </a:r>
          </a:p>
          <a:p>
            <a:pPr marL="342900" indent="-342900">
              <a:buFont typeface="Wingdings" panose="05000000000000000000" pitchFamily="2" charset="2"/>
              <a:buChar char="§"/>
            </a:pPr>
            <a:r>
              <a:rPr lang="en-GB" sz="2800" dirty="0"/>
              <a:t>Learning  links</a:t>
            </a:r>
          </a:p>
          <a:p>
            <a:pPr marL="342900" indent="-342900">
              <a:buFont typeface="Wingdings" panose="05000000000000000000" pitchFamily="2" charset="2"/>
              <a:buChar char="§"/>
            </a:pPr>
            <a:r>
              <a:rPr lang="en-GB" sz="2800" dirty="0"/>
              <a:t>Photographs</a:t>
            </a:r>
          </a:p>
          <a:p>
            <a:pPr marL="342900" indent="-342900">
              <a:buFont typeface="Wingdings" panose="05000000000000000000" pitchFamily="2" charset="2"/>
              <a:buChar char="§"/>
            </a:pPr>
            <a:endParaRPr lang="en-GB" sz="2800" dirty="0"/>
          </a:p>
          <a:p>
            <a:r>
              <a:rPr lang="en-GB" sz="2800" dirty="0"/>
              <a:t>You will also find much more information in other sections such as Parents and Key Information including our curriculum for all subjects.</a:t>
            </a:r>
            <a:endParaRPr lang="en-GB" dirty="0"/>
          </a:p>
          <a:p>
            <a:pPr marL="285750" indent="-285750">
              <a:buFont typeface="Wingdings" panose="05000000000000000000" pitchFamily="2" charset="2"/>
              <a:buChar char="Ø"/>
            </a:pPr>
            <a:endParaRPr lang="en-GB" dirty="0"/>
          </a:p>
        </p:txBody>
      </p:sp>
      <p:pic>
        <p:nvPicPr>
          <p:cNvPr id="8" name="Picture 7"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229" y="400595"/>
            <a:ext cx="889720" cy="843724"/>
          </a:xfrm>
          <a:prstGeom prst="rect">
            <a:avLst/>
          </a:prstGeom>
          <a:noFill/>
          <a:ln>
            <a:noFill/>
          </a:ln>
        </p:spPr>
      </p:pic>
    </p:spTree>
    <p:extLst>
      <p:ext uri="{BB962C8B-B14F-4D97-AF65-F5344CB8AC3E}">
        <p14:creationId xmlns:p14="http://schemas.microsoft.com/office/powerpoint/2010/main" val="395809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4" name="Title 1"/>
          <p:cNvSpPr txBox="1">
            <a:spLocks/>
          </p:cNvSpPr>
          <p:nvPr/>
        </p:nvSpPr>
        <p:spPr>
          <a:xfrm>
            <a:off x="824132" y="305506"/>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Reading</a:t>
            </a:r>
          </a:p>
        </p:txBody>
      </p:sp>
      <p:sp>
        <p:nvSpPr>
          <p:cNvPr id="6"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978130" y="2067177"/>
            <a:ext cx="10207604" cy="4093428"/>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Children will take home a book they choose themselves and also a colour banded book or free reader book</a:t>
            </a:r>
          </a:p>
          <a:p>
            <a:pPr marL="285750" indent="-285750">
              <a:buFont typeface="Wingdings" panose="05000000000000000000" pitchFamily="2" charset="2"/>
              <a:buChar char="Ø"/>
            </a:pPr>
            <a:r>
              <a:rPr lang="en-GB" sz="2800" dirty="0"/>
              <a:t>We ask parents to encourage your child to read regularly and ask them questions to develop their comprehension skills. Questions/prompts will be sent home to help with this discussion.</a:t>
            </a:r>
          </a:p>
          <a:p>
            <a:pPr marL="285750" indent="-285750">
              <a:buFont typeface="Wingdings" panose="05000000000000000000" pitchFamily="2" charset="2"/>
              <a:buChar char="Ø"/>
            </a:pPr>
            <a:r>
              <a:rPr lang="en-GB" sz="2800" dirty="0"/>
              <a:t>Book will be changed regularly (see class information slide) </a:t>
            </a:r>
          </a:p>
          <a:p>
            <a:pPr marL="285750" indent="-285750">
              <a:buFont typeface="Wingdings" panose="05000000000000000000" pitchFamily="2" charset="2"/>
              <a:buChar char="Ø"/>
            </a:pPr>
            <a:r>
              <a:rPr lang="en-GB" sz="2800" dirty="0"/>
              <a:t>Our aim is to support children to develop all the necessary skills for reading and to develop their love of reading.</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Tree>
    <p:extLst>
      <p:ext uri="{BB962C8B-B14F-4D97-AF65-F5344CB8AC3E}">
        <p14:creationId xmlns:p14="http://schemas.microsoft.com/office/powerpoint/2010/main" val="4220571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805299" y="1996393"/>
            <a:ext cx="10207604" cy="4247317"/>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Children in Nursery, Reception, Year 1 and 2 take part in a Twinkl phonics session each day. Please see the parent information sheet for further information.</a:t>
            </a:r>
          </a:p>
          <a:p>
            <a:pPr marL="285750" indent="-285750">
              <a:buFont typeface="Wingdings" panose="05000000000000000000" pitchFamily="2" charset="2"/>
              <a:buChar char="Ø"/>
            </a:pPr>
            <a:r>
              <a:rPr lang="en-GB" sz="2800" dirty="0"/>
              <a:t>Year 1 children take a phonics screening check in June to assess their phonics ability.</a:t>
            </a:r>
          </a:p>
          <a:p>
            <a:pPr marL="285750" indent="-285750">
              <a:buFont typeface="Wingdings" panose="05000000000000000000" pitchFamily="2" charset="2"/>
              <a:buChar char="Ø"/>
            </a:pPr>
            <a:r>
              <a:rPr lang="en-GB" sz="2800" dirty="0"/>
              <a:t> Any children who do not pass this check will receive extra phonics in Year 2. They will then do the phonics re-check in June.</a:t>
            </a:r>
          </a:p>
          <a:p>
            <a:pPr marL="285750" indent="-285750">
              <a:buFont typeface="Wingdings" panose="05000000000000000000" pitchFamily="2" charset="2"/>
              <a:buChar char="Ø"/>
            </a:pPr>
            <a:r>
              <a:rPr lang="en-GB" sz="2800" dirty="0"/>
              <a:t> Any children who do not then pass the phonics re-check at the end of Year 2 will receive extra phonics support in Year 3.</a:t>
            </a:r>
          </a:p>
          <a:p>
            <a:pPr marL="285750" indent="-285750">
              <a:buFont typeface="Wingdings" panose="05000000000000000000" pitchFamily="2" charset="2"/>
              <a:buChar char="Ø"/>
            </a:pPr>
            <a:endParaRPr lang="en-GB"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pic>
        <p:nvPicPr>
          <p:cNvPr id="9" name="Picture 8" descr="9 reasons to choose Twinkl Phonics! - Twinkl">
            <a:extLst>
              <a:ext uri="{FF2B5EF4-FFF2-40B4-BE49-F238E27FC236}">
                <a16:creationId xmlns:a16="http://schemas.microsoft.com/office/drawing/2014/main" id="{8E2D5DBF-82E8-42C8-8C8D-378629C06B4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7292" y="374854"/>
            <a:ext cx="1238443" cy="982420"/>
          </a:xfrm>
          <a:prstGeom prst="rect">
            <a:avLst/>
          </a:prstGeom>
          <a:noFill/>
          <a:extLst/>
        </p:spPr>
      </p:pic>
      <p:sp>
        <p:nvSpPr>
          <p:cNvPr id="10" name="Title 1">
            <a:extLst>
              <a:ext uri="{FF2B5EF4-FFF2-40B4-BE49-F238E27FC236}">
                <a16:creationId xmlns:a16="http://schemas.microsoft.com/office/drawing/2014/main" id="{9C9C1404-31DF-4C36-B3AA-128DD4FB6AA6}"/>
              </a:ext>
            </a:extLst>
          </p:cNvPr>
          <p:cNvSpPr txBox="1">
            <a:spLocks/>
          </p:cNvSpPr>
          <p:nvPr/>
        </p:nvSpPr>
        <p:spPr>
          <a:xfrm>
            <a:off x="1026453" y="305506"/>
            <a:ext cx="8353734"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Phonics </a:t>
            </a:r>
          </a:p>
        </p:txBody>
      </p:sp>
    </p:spTree>
    <p:extLst>
      <p:ext uri="{BB962C8B-B14F-4D97-AF65-F5344CB8AC3E}">
        <p14:creationId xmlns:p14="http://schemas.microsoft.com/office/powerpoint/2010/main" val="2164459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br>
              <a:rPr lang="en-GB" sz="3200" dirty="0">
                <a:latin typeface="SassoonPrimaryType" pitchFamily="2" charset="0"/>
              </a:rPr>
            </a:br>
            <a:endParaRPr lang="en-GB" sz="3200" dirty="0">
              <a:latin typeface="SassoonPrimaryType" pitchFamily="2" charset="0"/>
            </a:endParaRPr>
          </a:p>
        </p:txBody>
      </p:sp>
      <p:sp>
        <p:nvSpPr>
          <p:cNvPr id="6"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978130" y="1786827"/>
            <a:ext cx="10207604" cy="4832092"/>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In Years 3, 4, 5 and 6 children have daily spelling sessions. Spellings will be sent home every Monday to practise with parents/carers for a test on Friday.</a:t>
            </a:r>
          </a:p>
          <a:p>
            <a:pPr marL="285750" indent="-285750">
              <a:buFont typeface="Wingdings" panose="05000000000000000000" pitchFamily="2" charset="2"/>
              <a:buChar char="Ø"/>
            </a:pPr>
            <a:r>
              <a:rPr lang="en-GB" sz="2800" dirty="0"/>
              <a:t>They have a daily spelling session.</a:t>
            </a:r>
          </a:p>
          <a:p>
            <a:pPr marL="285750" indent="-285750">
              <a:buFont typeface="Wingdings" panose="05000000000000000000" pitchFamily="2" charset="2"/>
              <a:buChar char="Ø"/>
            </a:pPr>
            <a:endParaRPr lang="en-GB" sz="2800" dirty="0"/>
          </a:p>
          <a:p>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
        <p:nvSpPr>
          <p:cNvPr id="10" name="Title 1">
            <a:extLst>
              <a:ext uri="{FF2B5EF4-FFF2-40B4-BE49-F238E27FC236}">
                <a16:creationId xmlns:a16="http://schemas.microsoft.com/office/drawing/2014/main" id="{9C9C1404-31DF-4C36-B3AA-128DD4FB6AA6}"/>
              </a:ext>
            </a:extLst>
          </p:cNvPr>
          <p:cNvSpPr txBox="1">
            <a:spLocks/>
          </p:cNvSpPr>
          <p:nvPr/>
        </p:nvSpPr>
        <p:spPr>
          <a:xfrm>
            <a:off x="1026453" y="305506"/>
            <a:ext cx="998645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Spelling </a:t>
            </a:r>
          </a:p>
        </p:txBody>
      </p:sp>
    </p:spTree>
    <p:extLst>
      <p:ext uri="{BB962C8B-B14F-4D97-AF65-F5344CB8AC3E}">
        <p14:creationId xmlns:p14="http://schemas.microsoft.com/office/powerpoint/2010/main" val="267212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78131" y="51886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Mathematics</a:t>
            </a:r>
          </a:p>
        </p:txBody>
      </p:sp>
      <p:sp>
        <p:nvSpPr>
          <p:cNvPr id="8" name="TextBox 7"/>
          <p:cNvSpPr txBox="1"/>
          <p:nvPr/>
        </p:nvSpPr>
        <p:spPr>
          <a:xfrm>
            <a:off x="978131" y="1573809"/>
            <a:ext cx="10207604" cy="4339650"/>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Reception to Y6 children are taught mathematics using the White Rose Maths Scheme.</a:t>
            </a:r>
          </a:p>
          <a:p>
            <a:pPr marL="285750" indent="-285750">
              <a:buFont typeface="Wingdings" panose="05000000000000000000" pitchFamily="2" charset="2"/>
              <a:buChar char="Ø"/>
            </a:pPr>
            <a:r>
              <a:rPr lang="en-GB" sz="2400" dirty="0"/>
              <a:t>Further information is available with these links.</a:t>
            </a:r>
          </a:p>
          <a:p>
            <a:r>
              <a:rPr lang="en-GB" sz="2400" u="sng" dirty="0">
                <a:hlinkClick r:id="rId2"/>
              </a:rPr>
              <a:t>https://whiteroseeducation.com/parent-pupil-resources/maths</a:t>
            </a:r>
            <a:endParaRPr lang="en-GB" sz="2400" dirty="0"/>
          </a:p>
          <a:p>
            <a:r>
              <a:rPr lang="en-GB" sz="2400" u="sng" dirty="0">
                <a:hlinkClick r:id="rId3"/>
              </a:rPr>
              <a:t>https://whiteroseeducation.com/parent-pupil-resources/maths/free-downloads</a:t>
            </a:r>
            <a:endParaRPr lang="en-GB" sz="2400" u="sng" dirty="0"/>
          </a:p>
          <a:p>
            <a:pPr marL="342900" indent="-342900">
              <a:buFont typeface="Wingdings" panose="05000000000000000000" pitchFamily="2" charset="2"/>
              <a:buChar char="Ø"/>
            </a:pPr>
            <a:r>
              <a:rPr lang="en-GB" sz="2400" dirty="0"/>
              <a:t>The calculations policy and further information can be found in the Key Information Curriculum Mathematics Section of the school website. </a:t>
            </a:r>
          </a:p>
          <a:p>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872091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37344"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TT Rock Stars and </a:t>
            </a:r>
            <a:r>
              <a:rPr lang="en-GB" sz="4400" dirty="0" err="1">
                <a:latin typeface="SassoonPrimaryType" pitchFamily="2" charset="0"/>
              </a:rPr>
              <a:t>Numbots</a:t>
            </a:r>
            <a:endParaRPr lang="en-GB" sz="4400" dirty="0">
              <a:latin typeface="SassoonPrimaryType" pitchFamily="2" charset="0"/>
            </a:endParaRPr>
          </a:p>
        </p:txBody>
      </p:sp>
      <p:sp>
        <p:nvSpPr>
          <p:cNvPr id="3" name="TextBox 2"/>
          <p:cNvSpPr txBox="1"/>
          <p:nvPr/>
        </p:nvSpPr>
        <p:spPr>
          <a:xfrm>
            <a:off x="978131" y="2329537"/>
            <a:ext cx="10515600" cy="1569660"/>
          </a:xfrm>
          <a:prstGeom prst="rect">
            <a:avLst/>
          </a:prstGeom>
          <a:noFill/>
        </p:spPr>
        <p:txBody>
          <a:bodyPr wrap="square" rtlCol="0">
            <a:spAutoFit/>
          </a:bodyPr>
          <a:lstStyle/>
          <a:p>
            <a:endParaRPr lang="en-GB" sz="3200" dirty="0">
              <a:latin typeface="SassoonPrimaryType" pitchFamily="2" charset="0"/>
            </a:endParaRPr>
          </a:p>
          <a:p>
            <a:endParaRPr lang="en-GB" sz="3200" dirty="0">
              <a:latin typeface="SassoonPrimaryType" pitchFamily="2" charset="0"/>
            </a:endParaRPr>
          </a:p>
          <a:p>
            <a:pPr marL="285750" indent="-285750">
              <a:buFont typeface="Wingdings" panose="05000000000000000000" pitchFamily="2" charset="2"/>
              <a:buChar char="Ø"/>
            </a:pPr>
            <a:endParaRPr lang="en-GB" sz="3200" dirty="0">
              <a:latin typeface="SassoonPrimaryType" pitchFamily="2" charset="0"/>
            </a:endParaRPr>
          </a:p>
        </p:txBody>
      </p:sp>
      <p:sp>
        <p:nvSpPr>
          <p:cNvPr id="4" name="TextBox 3"/>
          <p:cNvSpPr txBox="1"/>
          <p:nvPr/>
        </p:nvSpPr>
        <p:spPr>
          <a:xfrm>
            <a:off x="1006265" y="1729372"/>
            <a:ext cx="10207604" cy="4708981"/>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All children in Years 1 to 6 have their own individual username and password to access this at home and at school. These have been sent out to you already.</a:t>
            </a:r>
          </a:p>
          <a:p>
            <a:pPr marL="285750" indent="-285750">
              <a:buFont typeface="Wingdings" panose="05000000000000000000" pitchFamily="2" charset="2"/>
              <a:buChar char="Ø"/>
            </a:pPr>
            <a:r>
              <a:rPr lang="en-GB" sz="2400" dirty="0"/>
              <a:t>TT Rock Stars supports times table recall in Years 2 to 6. </a:t>
            </a:r>
            <a:r>
              <a:rPr lang="en-GB" sz="2400" dirty="0" err="1"/>
              <a:t>Numbots</a:t>
            </a:r>
            <a:r>
              <a:rPr lang="en-GB" sz="2400" dirty="0"/>
              <a:t> is particularly important to develop understanding and recall of number bonds in Years 1 to 2. As part of their ongoing homework pupils are expected to regularly access TT Rock Stars (Years 3 to 6) and </a:t>
            </a:r>
            <a:r>
              <a:rPr lang="en-GB" sz="2400" dirty="0" err="1"/>
              <a:t>Numbots</a:t>
            </a:r>
            <a:r>
              <a:rPr lang="en-GB" sz="2400" dirty="0"/>
              <a:t> (Year 1 and 2)</a:t>
            </a:r>
          </a:p>
          <a:p>
            <a:pPr marL="285750" indent="-285750">
              <a:buFont typeface="Wingdings" panose="05000000000000000000" pitchFamily="2" charset="2"/>
              <a:buChar char="Ø"/>
            </a:pPr>
            <a:r>
              <a:rPr lang="en-GB" sz="2400" dirty="0"/>
              <a:t>We monitor their use and a certificate is awarded to a member of each class on a Friday in our Pupil of the Week assembly.</a:t>
            </a:r>
          </a:p>
          <a:p>
            <a:pPr marL="285750" indent="-285750">
              <a:buFont typeface="Wingdings" panose="05000000000000000000" pitchFamily="2" charset="2"/>
              <a:buChar char="Ø"/>
            </a:pPr>
            <a:r>
              <a:rPr lang="en-GB" sz="2400" dirty="0"/>
              <a:t>Pupils in Years 3, 4, 5, 6 will have times tables to practise and will be tested each week.</a:t>
            </a:r>
          </a:p>
          <a:p>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2766261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77E79-5156-4E0F-A576-73E458A594E1}"/>
              </a:ext>
            </a:extLst>
          </p:cNvPr>
          <p:cNvSpPr txBox="1">
            <a:spLocks/>
          </p:cNvSpPr>
          <p:nvPr/>
        </p:nvSpPr>
        <p:spPr>
          <a:xfrm>
            <a:off x="937344"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SEN Support</a:t>
            </a:r>
          </a:p>
        </p:txBody>
      </p:sp>
      <p:sp>
        <p:nvSpPr>
          <p:cNvPr id="4" name="TextBox 3">
            <a:extLst>
              <a:ext uri="{FF2B5EF4-FFF2-40B4-BE49-F238E27FC236}">
                <a16:creationId xmlns:a16="http://schemas.microsoft.com/office/drawing/2014/main" id="{CEA2F613-4809-4441-8621-CEFEC22C8C93}"/>
              </a:ext>
            </a:extLst>
          </p:cNvPr>
          <p:cNvSpPr txBox="1"/>
          <p:nvPr/>
        </p:nvSpPr>
        <p:spPr>
          <a:xfrm>
            <a:off x="1006265" y="1729372"/>
            <a:ext cx="10207604" cy="1015663"/>
          </a:xfrm>
          <a:prstGeom prst="rect">
            <a:avLst/>
          </a:prstGeom>
          <a:noFill/>
        </p:spPr>
        <p:txBody>
          <a:bodyPr wrap="square" rtlCol="0">
            <a:spAutoFit/>
          </a:bodyPr>
          <a:lstStyle/>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
        <p:nvSpPr>
          <p:cNvPr id="3" name="Rectangle 2"/>
          <p:cNvSpPr/>
          <p:nvPr/>
        </p:nvSpPr>
        <p:spPr>
          <a:xfrm>
            <a:off x="420693" y="1556730"/>
            <a:ext cx="10611555" cy="4524315"/>
          </a:xfrm>
          <a:prstGeom prst="rect">
            <a:avLst/>
          </a:prstGeom>
        </p:spPr>
        <p:txBody>
          <a:bodyPr wrap="square">
            <a:spAutoFit/>
          </a:bodyPr>
          <a:lstStyle/>
          <a:p>
            <a:r>
              <a:rPr lang="en-GB" b="1" u="sng" dirty="0"/>
              <a:t>GRADUATED RESPONSE TO SEND</a:t>
            </a:r>
          </a:p>
          <a:p>
            <a:endParaRPr lang="en-GB" dirty="0"/>
          </a:p>
          <a:p>
            <a:r>
              <a:rPr lang="en-GB" sz="2800" dirty="0"/>
              <a:t>At Brookfield Park Primary School we have clear procedures for the identification of and provision for pupils with SEND. These procedures are based on a Graduated Response as outlined in the SEND Code of Practice (2015).</a:t>
            </a:r>
          </a:p>
          <a:p>
            <a:endParaRPr lang="en-GB" sz="2800" dirty="0"/>
          </a:p>
          <a:p>
            <a:r>
              <a:rPr lang="en-GB" sz="2800" dirty="0"/>
              <a:t>We are committed to improving outcomes for ALL children and we believe that ALL pupils should have access to a broad and balanced curriculum. We have high aspirations for every pupil whatever their prior attainment or SEND status.</a:t>
            </a:r>
          </a:p>
        </p:txBody>
      </p:sp>
    </p:spTree>
    <p:extLst>
      <p:ext uri="{BB962C8B-B14F-4D97-AF65-F5344CB8AC3E}">
        <p14:creationId xmlns:p14="http://schemas.microsoft.com/office/powerpoint/2010/main" val="603742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5833" y="409957"/>
            <a:ext cx="10516511" cy="1274174"/>
          </a:xfrm>
          <a:prstGeom prst="rect">
            <a:avLst/>
          </a:prstGeom>
        </p:spPr>
      </p:pic>
      <p:sp>
        <p:nvSpPr>
          <p:cNvPr id="3" name="Rectangle 2"/>
          <p:cNvSpPr/>
          <p:nvPr/>
        </p:nvSpPr>
        <p:spPr>
          <a:xfrm>
            <a:off x="645833" y="1828170"/>
            <a:ext cx="10114844" cy="4524315"/>
          </a:xfrm>
          <a:prstGeom prst="rect">
            <a:avLst/>
          </a:prstGeom>
        </p:spPr>
        <p:txBody>
          <a:bodyPr wrap="square">
            <a:spAutoFit/>
          </a:bodyPr>
          <a:lstStyle/>
          <a:p>
            <a:r>
              <a:rPr lang="en-GB" dirty="0"/>
              <a:t>As part of this commitment all children are given access to Quality First Teaching. This means that they have:</a:t>
            </a:r>
          </a:p>
          <a:p>
            <a:r>
              <a:rPr lang="en-GB" dirty="0"/>
              <a:t>• Access to the full school curriculum (for identified SEND pupils this is  achieved by the careful differentiation of class work by the class teacher)</a:t>
            </a:r>
          </a:p>
          <a:p>
            <a:r>
              <a:rPr lang="en-GB" dirty="0"/>
              <a:t> • All pupils are monitored by class teachers to identify children falling significantly below the expected range of academic and non-academic attainment. </a:t>
            </a:r>
          </a:p>
          <a:p>
            <a:r>
              <a:rPr lang="en-GB" dirty="0"/>
              <a:t>• The SENDCO may be consulted and may observe and offer advice if appropriate</a:t>
            </a:r>
          </a:p>
          <a:p>
            <a:r>
              <a:rPr lang="en-GB" dirty="0"/>
              <a:t> • The teaching and learning for all pupils is regularly reviewed and access to a range of strategies to support vulnerable children. </a:t>
            </a:r>
          </a:p>
          <a:p>
            <a:r>
              <a:rPr lang="en-GB" dirty="0"/>
              <a:t>• Parents will be informed regularly of their child’s development via termly reports or parent’s meetings and are encouraged to share information they may have. We ask that parents request for school to be copied in to correspondence from hospital, GP/paediatrician and other agencies.</a:t>
            </a:r>
          </a:p>
          <a:p>
            <a:r>
              <a:rPr lang="en-GB" dirty="0"/>
              <a:t>• Teachers have regular Pupil Progress meetings with their Team Leader to monitor and assess the progress of individual children. </a:t>
            </a:r>
          </a:p>
          <a:p>
            <a:r>
              <a:rPr lang="en-GB" b="1" dirty="0"/>
              <a:t>If following this, school feel that a pupil has needs that are additional or different from that provided as part of the class differentiation, that pupil will be placed on the school SEND register at school support.</a:t>
            </a:r>
          </a:p>
        </p:txBody>
      </p:sp>
    </p:spTree>
    <p:extLst>
      <p:ext uri="{BB962C8B-B14F-4D97-AF65-F5344CB8AC3E}">
        <p14:creationId xmlns:p14="http://schemas.microsoft.com/office/powerpoint/2010/main" val="2233042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5522" y="398669"/>
            <a:ext cx="10516511" cy="1274174"/>
          </a:xfrm>
          <a:prstGeom prst="rect">
            <a:avLst/>
          </a:prstGeom>
        </p:spPr>
      </p:pic>
      <p:sp>
        <p:nvSpPr>
          <p:cNvPr id="5" name="Rectangle 4"/>
          <p:cNvSpPr/>
          <p:nvPr/>
        </p:nvSpPr>
        <p:spPr>
          <a:xfrm>
            <a:off x="733777" y="1492972"/>
            <a:ext cx="10338255" cy="4974439"/>
          </a:xfrm>
          <a:prstGeom prst="rect">
            <a:avLst/>
          </a:prstGeom>
        </p:spPr>
        <p:txBody>
          <a:bodyPr wrap="square">
            <a:spAutoFit/>
          </a:bodyPr>
          <a:lstStyle/>
          <a:p>
            <a:pPr>
              <a:lnSpc>
                <a:spcPct val="107000"/>
              </a:lnSpc>
              <a:spcAft>
                <a:spcPts val="800"/>
              </a:spcAft>
            </a:pPr>
            <a:r>
              <a:rPr lang="en-GB" sz="2000" u="sng" dirty="0">
                <a:latin typeface="Calibri" panose="020F0502020204030204" pitchFamily="34" charset="0"/>
                <a:ea typeface="Calibri" panose="020F0502020204030204" pitchFamily="34" charset="0"/>
                <a:cs typeface="Times New Roman" panose="02020603050405020304" pitchFamily="18" charset="0"/>
              </a:rPr>
              <a:t>School Support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en-GB" sz="2000" dirty="0">
                <a:latin typeface="Calibri" panose="020F0502020204030204" pitchFamily="34" charset="0"/>
                <a:ea typeface="Calibri" panose="020F0502020204030204" pitchFamily="34" charset="0"/>
                <a:cs typeface="Times New Roman" panose="02020603050405020304" pitchFamily="18" charset="0"/>
              </a:rPr>
              <a:t> The class teacher devises interventions additional to or different from those provided as part of the school's differentiated classroom provision. This will be detailed in their individual learning plan which will be shared with parents</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en-GB" sz="2000" dirty="0">
                <a:latin typeface="Calibri" panose="020F0502020204030204" pitchFamily="34" charset="0"/>
                <a:ea typeface="Calibri" panose="020F0502020204030204" pitchFamily="34" charset="0"/>
                <a:cs typeface="Times New Roman" panose="02020603050405020304" pitchFamily="18" charset="0"/>
              </a:rPr>
              <a:t> Pupils may be assessed using PIVATS (Performance Indicators for Valued Assessment and Targeted Learning) This allows the teacher to set clear targets and track small steps of progress.</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en-GB" sz="2000" dirty="0">
                <a:latin typeface="Calibri" panose="020F0502020204030204" pitchFamily="34" charset="0"/>
                <a:ea typeface="Calibri" panose="020F0502020204030204" pitchFamily="34" charset="0"/>
                <a:cs typeface="Times New Roman" panose="02020603050405020304" pitchFamily="18" charset="0"/>
              </a:rPr>
              <a:t> The pupil and parents are informed and involved at this stage.</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en-GB" sz="2000" dirty="0">
                <a:latin typeface="Calibri" panose="020F0502020204030204" pitchFamily="34" charset="0"/>
                <a:ea typeface="Calibri" panose="020F0502020204030204" pitchFamily="34" charset="0"/>
                <a:cs typeface="Times New Roman" panose="02020603050405020304" pitchFamily="18" charset="0"/>
              </a:rPr>
              <a:t> The class teacher remains responsible for the pupil's education on a daily basis and for planning any interventions required and reviewing their leaning plan</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en-GB" sz="2000" dirty="0">
                <a:latin typeface="Calibri" panose="020F0502020204030204" pitchFamily="34" charset="0"/>
                <a:ea typeface="Calibri" panose="020F0502020204030204" pitchFamily="34" charset="0"/>
                <a:cs typeface="Times New Roman" panose="02020603050405020304" pitchFamily="18" charset="0"/>
              </a:rPr>
              <a:t> The class teacher and SEND Co-ordinator (</a:t>
            </a:r>
            <a:r>
              <a:rPr lang="en-GB" sz="2000" dirty="0" err="1">
                <a:latin typeface="Calibri" panose="020F0502020204030204" pitchFamily="34" charset="0"/>
                <a:ea typeface="Calibri" panose="020F0502020204030204" pitchFamily="34" charset="0"/>
                <a:cs typeface="Times New Roman" panose="02020603050405020304" pitchFamily="18" charset="0"/>
              </a:rPr>
              <a:t>SENDCo</a:t>
            </a:r>
            <a:r>
              <a:rPr lang="en-GB" sz="2000" dirty="0">
                <a:latin typeface="Calibri" panose="020F0502020204030204" pitchFamily="34" charset="0"/>
                <a:ea typeface="Calibri" panose="020F0502020204030204" pitchFamily="34" charset="0"/>
                <a:cs typeface="Times New Roman" panose="02020603050405020304" pitchFamily="18" charset="0"/>
              </a:rPr>
              <a:t>) monitor and review the pupil's progress termly.</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During this stage if any additional support from outside agencies is required the SENCO and class teacher, in consultation with parents will complete the necessary referral for support.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5554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0989" y="364802"/>
            <a:ext cx="10516511" cy="1274174"/>
          </a:xfrm>
          <a:prstGeom prst="rect">
            <a:avLst/>
          </a:prstGeom>
        </p:spPr>
      </p:pic>
      <p:sp>
        <p:nvSpPr>
          <p:cNvPr id="3" name="Rectangle 2"/>
          <p:cNvSpPr/>
          <p:nvPr/>
        </p:nvSpPr>
        <p:spPr>
          <a:xfrm>
            <a:off x="880534" y="1559954"/>
            <a:ext cx="10326966" cy="5026184"/>
          </a:xfrm>
          <a:prstGeom prst="rect">
            <a:avLst/>
          </a:prstGeom>
        </p:spPr>
        <p:txBody>
          <a:bodyPr wrap="square">
            <a:spAutoFit/>
          </a:bodyPr>
          <a:lstStyle/>
          <a:p>
            <a:pPr>
              <a:lnSpc>
                <a:spcPct val="107000"/>
              </a:lnSpc>
              <a:spcAft>
                <a:spcPts val="800"/>
              </a:spcAft>
            </a:pPr>
            <a:r>
              <a:rPr lang="en-GB" u="sng" dirty="0">
                <a:latin typeface="Calibri" panose="020F0502020204030204" pitchFamily="34" charset="0"/>
                <a:ea typeface="Calibri" panose="020F0502020204030204" pitchFamily="34" charset="0"/>
                <a:cs typeface="Times New Roman" panose="02020603050405020304" pitchFamily="18" charset="0"/>
              </a:rPr>
              <a:t>Request for Specialist Support</a:t>
            </a:r>
            <a:r>
              <a:rPr lang="en-GB"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Children needing specialist support will be discussed as part of the pupil progress review with the Senior Leadership team on a termly basis.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Pupils may be discussed with the school’s link EP and an action plan devised. Permission will be sought from parents before this happens.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Following the referral, support will be provided by an outside specialist (waiting times can be quite long but you will be advised by the SENCO of the possible time involved)</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 Additional or different strategies to those at ‘School Support’ are put in place.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Recommendations from specialists are included in the learning plan</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The pupil and parents are involved in regular reviews of their learning plan.</a:t>
            </a:r>
          </a:p>
          <a:p>
            <a:pPr marL="342900" lvl="0" indent="-342900">
              <a:lnSpc>
                <a:spcPct val="107000"/>
              </a:lnSpc>
              <a:spcAft>
                <a:spcPts val="80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The class teacher and </a:t>
            </a:r>
            <a:r>
              <a:rPr lang="en-GB" dirty="0" err="1">
                <a:latin typeface="Calibri" panose="020F0502020204030204" pitchFamily="34" charset="0"/>
                <a:ea typeface="Calibri" panose="020F0502020204030204" pitchFamily="34" charset="0"/>
                <a:cs typeface="Times New Roman" panose="02020603050405020304" pitchFamily="18" charset="0"/>
              </a:rPr>
              <a:t>SENDCo</a:t>
            </a:r>
            <a:r>
              <a:rPr lang="en-GB" dirty="0">
                <a:latin typeface="Calibri" panose="020F0502020204030204" pitchFamily="34" charset="0"/>
                <a:ea typeface="Calibri" panose="020F0502020204030204" pitchFamily="34" charset="0"/>
                <a:cs typeface="Times New Roman" panose="02020603050405020304" pitchFamily="18" charset="0"/>
              </a:rPr>
              <a:t> assess and monitor the pupil's needs and plan future interventions as part of an ongoing process.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This is all part of gathering evidence as a graduated response to support for pupils who are identified with SEND. If a pupil has been on SEN Support and has had considerable input from school and other educational professionals as part of the graduated response, and they continue to demonstrate severe, long-term and complex needs, the school may consider an EHCP request.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8221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285471"/>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Assessment and Reporting to Parents/Carers</a:t>
            </a:r>
          </a:p>
        </p:txBody>
      </p:sp>
      <p:sp>
        <p:nvSpPr>
          <p:cNvPr id="5" name="Rectangle 4">
            <a:extLst>
              <a:ext uri="{FF2B5EF4-FFF2-40B4-BE49-F238E27FC236}">
                <a16:creationId xmlns:a16="http://schemas.microsoft.com/office/drawing/2014/main" id="{E04AC820-1C73-4265-AB6A-4F966B8B626C}"/>
              </a:ext>
            </a:extLst>
          </p:cNvPr>
          <p:cNvSpPr/>
          <p:nvPr/>
        </p:nvSpPr>
        <p:spPr>
          <a:xfrm>
            <a:off x="838200" y="1438712"/>
            <a:ext cx="10811522" cy="5632311"/>
          </a:xfrm>
          <a:prstGeom prst="rect">
            <a:avLst/>
          </a:prstGeom>
        </p:spPr>
        <p:txBody>
          <a:bodyPr wrap="square">
            <a:spAutoFit/>
          </a:bodyPr>
          <a:lstStyle/>
          <a:p>
            <a:pPr marL="342900" indent="-342900">
              <a:buFont typeface="Wingdings" panose="05000000000000000000" pitchFamily="2" charset="2"/>
              <a:buChar char="Ø"/>
            </a:pPr>
            <a:r>
              <a:rPr lang="en-GB" sz="2800" b="0" i="0" dirty="0">
                <a:solidFill>
                  <a:srgbClr val="000000"/>
                </a:solidFill>
                <a:effectLst/>
              </a:rPr>
              <a:t>Ongoin</a:t>
            </a:r>
            <a:r>
              <a:rPr lang="en-GB" sz="2800" dirty="0">
                <a:solidFill>
                  <a:srgbClr val="000000"/>
                </a:solidFill>
              </a:rPr>
              <a:t>g assessment takes place in every lesson and at the end of units of work.</a:t>
            </a:r>
          </a:p>
          <a:p>
            <a:pPr marL="342900" indent="-342900">
              <a:buFont typeface="Wingdings" panose="05000000000000000000" pitchFamily="2" charset="2"/>
              <a:buChar char="Ø"/>
            </a:pPr>
            <a:r>
              <a:rPr lang="en-GB" sz="2800" b="0" i="0" dirty="0">
                <a:solidFill>
                  <a:srgbClr val="000000"/>
                </a:solidFill>
                <a:effectLst/>
              </a:rPr>
              <a:t>At the end of each term we use teacher assessment and formal assessments to track your child’s progress in Phonics (EYFS, KS1)</a:t>
            </a:r>
            <a:r>
              <a:rPr lang="en-GB" sz="2800" dirty="0">
                <a:solidFill>
                  <a:srgbClr val="000000"/>
                </a:solidFill>
              </a:rPr>
              <a:t>, Reading, Writing and Mathematics.</a:t>
            </a:r>
          </a:p>
          <a:p>
            <a:pPr marL="342900" indent="-342900">
              <a:buFont typeface="Wingdings" panose="05000000000000000000" pitchFamily="2" charset="2"/>
              <a:buChar char="Ø"/>
            </a:pPr>
            <a:r>
              <a:rPr lang="en-GB" sz="2800" dirty="0">
                <a:solidFill>
                  <a:srgbClr val="000000"/>
                </a:solidFill>
              </a:rPr>
              <a:t>Other assessments take place to monitor progress in other subjects in the curriculum.</a:t>
            </a:r>
          </a:p>
          <a:p>
            <a:pPr marL="342900" indent="-342900">
              <a:buFont typeface="Wingdings" panose="05000000000000000000" pitchFamily="2" charset="2"/>
              <a:buChar char="Ø"/>
            </a:pPr>
            <a:r>
              <a:rPr lang="en-GB" sz="2800" dirty="0">
                <a:solidFill>
                  <a:srgbClr val="000000"/>
                </a:solidFill>
              </a:rPr>
              <a:t>A short report will be sent home at the end of the Autumn term and a longer more detailed report is sent home at the end of the Summer term.</a:t>
            </a:r>
          </a:p>
          <a:p>
            <a:pPr marL="342900" indent="-342900">
              <a:buFont typeface="Wingdings" panose="05000000000000000000" pitchFamily="2" charset="2"/>
              <a:buChar char="Ø"/>
            </a:pPr>
            <a:r>
              <a:rPr lang="en-GB" sz="2800" dirty="0">
                <a:solidFill>
                  <a:srgbClr val="000000"/>
                </a:solidFill>
              </a:rPr>
              <a:t>We hold a Parents evening (either in person/ or virtual as requested) in the Spring term. Appointment letters will be sent home in advance.</a:t>
            </a:r>
          </a:p>
          <a:p>
            <a:pPr marL="342900" indent="-342900">
              <a:buFont typeface="Wingdings" panose="05000000000000000000" pitchFamily="2" charset="2"/>
              <a:buChar char="Ø"/>
            </a:pPr>
            <a:endParaRPr lang="en-GB" sz="2400" b="0" i="0" dirty="0">
              <a:solidFill>
                <a:srgbClr val="000000"/>
              </a:solidFill>
              <a:effectLst/>
            </a:endParaRPr>
          </a:p>
        </p:txBody>
      </p:sp>
    </p:spTree>
    <p:extLst>
      <p:ext uri="{BB962C8B-B14F-4D97-AF65-F5344CB8AC3E}">
        <p14:creationId xmlns:p14="http://schemas.microsoft.com/office/powerpoint/2010/main" val="2756119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131" y="1632857"/>
            <a:ext cx="11956869" cy="4963886"/>
          </a:xfrm>
        </p:spPr>
        <p:txBody>
          <a:bodyPr>
            <a:normAutofit/>
          </a:bodyPr>
          <a:lstStyle/>
          <a:p>
            <a:pPr>
              <a:lnSpc>
                <a:spcPct val="80000"/>
              </a:lnSpc>
            </a:pPr>
            <a:r>
              <a:rPr lang="en-GB" altLang="en-US" dirty="0"/>
              <a:t>Pupils should attend school every day. Each week the class with the highest attendance receives the attendance trophy.</a:t>
            </a:r>
          </a:p>
          <a:p>
            <a:pPr>
              <a:lnSpc>
                <a:spcPct val="80000"/>
              </a:lnSpc>
            </a:pPr>
            <a:r>
              <a:rPr lang="en-GB" altLang="en-US" dirty="0"/>
              <a:t>Parents/carers should contact school if your child is ill and unable to attend. Pupils should not be off with only minor ailments. </a:t>
            </a:r>
          </a:p>
          <a:p>
            <a:pPr>
              <a:lnSpc>
                <a:spcPct val="80000"/>
              </a:lnSpc>
            </a:pPr>
            <a:r>
              <a:rPr lang="en-GB" altLang="en-US" dirty="0"/>
              <a:t>It is school policy to contact parents/carers to find out the reason your child is absent. Holidays will not be authorised during term time (see school term dates). There are some exceptional circumstances. </a:t>
            </a:r>
          </a:p>
          <a:p>
            <a:pPr>
              <a:lnSpc>
                <a:spcPct val="80000"/>
              </a:lnSpc>
            </a:pPr>
            <a:r>
              <a:rPr lang="en-GB" altLang="en-US" dirty="0"/>
              <a:t>A form will need to be completed and a meeting held with </a:t>
            </a:r>
            <a:r>
              <a:rPr lang="en-US" altLang="en-US" dirty="0"/>
              <a:t>Headteacher Mrs Sarah-Jane Whiteside.</a:t>
            </a:r>
          </a:p>
          <a:p>
            <a:pPr>
              <a:lnSpc>
                <a:spcPct val="80000"/>
              </a:lnSpc>
            </a:pPr>
            <a:r>
              <a:rPr lang="en-US" altLang="en-US" dirty="0"/>
              <a:t>Please download the </a:t>
            </a:r>
            <a:r>
              <a:rPr lang="en-US" altLang="en-US" dirty="0" err="1"/>
              <a:t>Studybug</a:t>
            </a:r>
            <a:r>
              <a:rPr lang="en-US" altLang="en-US" dirty="0"/>
              <a:t> app for you to inform school of a reason for absence – really quick and can do anytime </a:t>
            </a:r>
            <a:r>
              <a:rPr lang="en-US" altLang="en-US" dirty="0" err="1"/>
              <a:t>eg</a:t>
            </a:r>
            <a:r>
              <a:rPr lang="en-US" altLang="en-US" dirty="0"/>
              <a:t> middle of night and will only alert us in the morning. </a:t>
            </a:r>
          </a:p>
          <a:p>
            <a:pPr marL="0" indent="0">
              <a:buNone/>
            </a:pPr>
            <a:endParaRPr lang="en-GB" dirty="0"/>
          </a:p>
        </p:txBody>
      </p:sp>
      <p:sp>
        <p:nvSpPr>
          <p:cNvPr id="4" name="Title 1"/>
          <p:cNvSpPr txBox="1">
            <a:spLocks/>
          </p:cNvSpPr>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Attendance</a:t>
            </a:r>
          </a:p>
        </p:txBody>
      </p:sp>
    </p:spTree>
    <p:extLst>
      <p:ext uri="{BB962C8B-B14F-4D97-AF65-F5344CB8AC3E}">
        <p14:creationId xmlns:p14="http://schemas.microsoft.com/office/powerpoint/2010/main" val="2666084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Other important class information</a:t>
            </a:r>
          </a:p>
        </p:txBody>
      </p:sp>
      <p:sp>
        <p:nvSpPr>
          <p:cNvPr id="4" name="TextBox 3"/>
          <p:cNvSpPr txBox="1"/>
          <p:nvPr/>
        </p:nvSpPr>
        <p:spPr>
          <a:xfrm>
            <a:off x="997717" y="2036543"/>
            <a:ext cx="10394853" cy="954107"/>
          </a:xfrm>
          <a:prstGeom prst="rect">
            <a:avLst/>
          </a:prstGeom>
          <a:noFill/>
        </p:spPr>
        <p:txBody>
          <a:bodyPr wrap="square" rtlCol="0">
            <a:spAutoFit/>
          </a:bodyPr>
          <a:lstStyle/>
          <a:p>
            <a:pPr marL="285750" indent="-285750">
              <a:buFont typeface="Wingdings" panose="05000000000000000000" pitchFamily="2" charset="2"/>
              <a:buChar char="Ø"/>
            </a:pPr>
            <a:endParaRPr lang="en-GB" sz="2800" dirty="0">
              <a:latin typeface="SassoonPrimaryType" pitchFamily="2" charset="0"/>
            </a:endParaRPr>
          </a:p>
          <a:p>
            <a:pPr marL="285750" indent="-285750">
              <a:buFont typeface="Wingdings" panose="05000000000000000000" pitchFamily="2" charset="2"/>
              <a:buChar char="Ø"/>
            </a:pPr>
            <a:endParaRPr lang="en-GB" sz="2800" dirty="0">
              <a:latin typeface="SassoonPrimaryType" pitchFamily="2" charset="0"/>
            </a:endParaRPr>
          </a:p>
        </p:txBody>
      </p:sp>
      <p:sp>
        <p:nvSpPr>
          <p:cNvPr id="5" name="Content Placeholder 2">
            <a:extLst>
              <a:ext uri="{FF2B5EF4-FFF2-40B4-BE49-F238E27FC236}">
                <a16:creationId xmlns:a16="http://schemas.microsoft.com/office/drawing/2014/main" id="{9C715DB3-5CA7-4236-8419-E766A320ACA5}"/>
              </a:ext>
            </a:extLst>
          </p:cNvPr>
          <p:cNvSpPr txBox="1">
            <a:spLocks/>
          </p:cNvSpPr>
          <p:nvPr/>
        </p:nvSpPr>
        <p:spPr>
          <a:xfrm>
            <a:off x="838200" y="1632857"/>
            <a:ext cx="10515600" cy="45441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Homework days:-</a:t>
            </a:r>
          </a:p>
          <a:p>
            <a:pPr marL="0" indent="0">
              <a:buFont typeface="Arial" panose="020B0604020202020204" pitchFamily="34" charset="0"/>
              <a:buNone/>
            </a:pPr>
            <a:r>
              <a:rPr lang="en-GB" dirty="0"/>
              <a:t>Monday spellings and Maths sheet.</a:t>
            </a:r>
          </a:p>
          <a:p>
            <a:pPr marL="0" indent="0">
              <a:buFont typeface="Arial" panose="020B0604020202020204" pitchFamily="34" charset="0"/>
              <a:buNone/>
            </a:pPr>
            <a:r>
              <a:rPr lang="en-GB" dirty="0"/>
              <a:t>TTRS daily </a:t>
            </a:r>
          </a:p>
          <a:p>
            <a:pPr marL="0" indent="0">
              <a:buFont typeface="Arial" panose="020B0604020202020204" pitchFamily="34" charset="0"/>
              <a:buNone/>
            </a:pPr>
            <a:r>
              <a:rPr lang="en-GB" dirty="0"/>
              <a:t>Spellings and Tables test every Friday</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PE day(s):- Thursday afternoon and Friday afternoon.</a:t>
            </a:r>
          </a:p>
          <a:p>
            <a:pPr marL="0" indent="0">
              <a:buFont typeface="Arial" panose="020B0604020202020204" pitchFamily="34" charset="0"/>
              <a:buNone/>
            </a:pPr>
            <a:r>
              <a:rPr lang="en-GB" dirty="0"/>
              <a:t>Swimming in the Spring term on Wednesday afternoons. Children will need costume, towel and swimming hat (goggles optional). More information will be sent nearer the time. </a:t>
            </a:r>
          </a:p>
        </p:txBody>
      </p:sp>
    </p:spTree>
    <p:extLst>
      <p:ext uri="{BB962C8B-B14F-4D97-AF65-F5344CB8AC3E}">
        <p14:creationId xmlns:p14="http://schemas.microsoft.com/office/powerpoint/2010/main" val="820751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FB6F33-98B9-461A-B622-40213D3271FB}"/>
              </a:ext>
            </a:extLst>
          </p:cNvPr>
          <p:cNvSpPr txBox="1"/>
          <p:nvPr/>
        </p:nvSpPr>
        <p:spPr>
          <a:xfrm>
            <a:off x="1244390" y="1776997"/>
            <a:ext cx="10207604" cy="646331"/>
          </a:xfrm>
          <a:prstGeom prst="rect">
            <a:avLst/>
          </a:prstGeom>
          <a:noFill/>
        </p:spPr>
        <p:txBody>
          <a:bodyPr wrap="square" rtlCol="0">
            <a:spAutoFit/>
          </a:bodyPr>
          <a:lstStyle/>
          <a:p>
            <a:endParaRPr lang="en-GB" dirty="0"/>
          </a:p>
          <a:p>
            <a:pPr marL="285750" indent="-285750">
              <a:buFont typeface="Wingdings" panose="05000000000000000000" pitchFamily="2" charset="2"/>
              <a:buChar char="Ø"/>
            </a:pPr>
            <a:endParaRPr lang="en-GB" dirty="0"/>
          </a:p>
        </p:txBody>
      </p:sp>
      <p:sp>
        <p:nvSpPr>
          <p:cNvPr id="6" name="TextBox 5">
            <a:extLst>
              <a:ext uri="{FF2B5EF4-FFF2-40B4-BE49-F238E27FC236}">
                <a16:creationId xmlns:a16="http://schemas.microsoft.com/office/drawing/2014/main" id="{E0A14CBD-27B7-4A6C-AD12-DE2F736BCDDA}"/>
              </a:ext>
            </a:extLst>
          </p:cNvPr>
          <p:cNvSpPr txBox="1"/>
          <p:nvPr/>
        </p:nvSpPr>
        <p:spPr>
          <a:xfrm>
            <a:off x="1006265" y="1729372"/>
            <a:ext cx="10207604" cy="3724096"/>
          </a:xfrm>
          <a:prstGeom prst="rect">
            <a:avLst/>
          </a:prstGeom>
          <a:noFill/>
          <a:ln w="76200">
            <a:solidFill>
              <a:srgbClr val="7030A0"/>
            </a:solidFill>
          </a:ln>
        </p:spPr>
        <p:txBody>
          <a:bodyPr wrap="square" rtlCol="0">
            <a:spAutoFit/>
          </a:bodyPr>
          <a:lstStyle/>
          <a:p>
            <a:pPr algn="ctr"/>
            <a:endParaRPr lang="en-GB" sz="4400" dirty="0"/>
          </a:p>
          <a:p>
            <a:pPr algn="ctr"/>
            <a:endParaRPr lang="en-GB" sz="4400" dirty="0"/>
          </a:p>
          <a:p>
            <a:pPr algn="ctr"/>
            <a:r>
              <a:rPr lang="en-GB" sz="4400" dirty="0"/>
              <a:t>Many thanks you for your continued support.</a:t>
            </a:r>
          </a:p>
          <a:p>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6510328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715</TotalTime>
  <Words>1883</Words>
  <Application>Microsoft Office PowerPoint</Application>
  <PresentationFormat>Widescreen</PresentationFormat>
  <Paragraphs>140</Paragraphs>
  <Slides>19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Calibri</vt:lpstr>
      <vt:lpstr>Calibri Light</vt:lpstr>
      <vt:lpstr>Lucida Calligraphy</vt:lpstr>
      <vt:lpstr>Monotype Corsiva</vt:lpstr>
      <vt:lpstr>SassoonPrimaryType</vt:lpstr>
      <vt:lpstr>Symbol</vt:lpstr>
      <vt:lpstr>Times New Roman</vt:lpstr>
      <vt:lpstr>Wingdings</vt:lpstr>
      <vt:lpstr>Office Theme</vt:lpstr>
      <vt:lpstr>       Welcome to  Brookfield Park  Primary School  </vt:lpstr>
      <vt:lpstr>Our Brookfield Park Promise</vt:lpstr>
      <vt:lpstr>PowerPoint Presentation</vt:lpstr>
      <vt:lpstr>PowerPoint Presentation</vt:lpstr>
      <vt:lpstr> School Website https://www.brookfieldparkprimary.co.uk/</vt:lpstr>
      <vt:lpstr>PowerPoint Presentation</vt:lpstr>
      <vt:lpstr>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Richard's Catholic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Brookfield Park Primary School</dc:title>
  <dc:creator>L. Collinson</dc:creator>
  <cp:lastModifiedBy>S. Johanson</cp:lastModifiedBy>
  <cp:revision>101</cp:revision>
  <cp:lastPrinted>2023-11-06T11:58:01Z</cp:lastPrinted>
  <dcterms:created xsi:type="dcterms:W3CDTF">2021-06-03T19:02:18Z</dcterms:created>
  <dcterms:modified xsi:type="dcterms:W3CDTF">2023-11-06T11:59:18Z</dcterms:modified>
</cp:coreProperties>
</file>