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handoutMasterIdLst>
    <p:handoutMasterId r:id="rId18"/>
  </p:handoutMasterIdLst>
  <p:sldIdLst>
    <p:sldId id="259" r:id="rId2"/>
    <p:sldId id="263" r:id="rId3"/>
    <p:sldId id="257" r:id="rId4"/>
    <p:sldId id="258" r:id="rId5"/>
    <p:sldId id="265" r:id="rId6"/>
    <p:sldId id="277" r:id="rId7"/>
    <p:sldId id="266" r:id="rId8"/>
    <p:sldId id="264" r:id="rId9"/>
    <p:sldId id="267" r:id="rId10"/>
    <p:sldId id="268" r:id="rId11"/>
    <p:sldId id="276" r:id="rId12"/>
    <p:sldId id="270" r:id="rId13"/>
    <p:sldId id="271" r:id="rId14"/>
    <p:sldId id="272" r:id="rId15"/>
    <p:sldId id="274" r:id="rId16"/>
    <p:sldId id="275"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0066"/>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70" d="100"/>
          <a:sy n="70"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1250BD9-1F97-480C-A66D-E1E8DF603490}" type="datetimeFigureOut">
              <a:rPr lang="en-GB" smtClean="0"/>
              <a:t>16/01/2025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4DA1376F-4E46-43E9-95F3-217657442CE2}" type="slidenum">
              <a:rPr lang="en-GB" smtClean="0"/>
              <a:t>‹#›</a:t>
            </a:fld>
            <a:endParaRPr lang="en-GB"/>
          </a:p>
        </p:txBody>
      </p:sp>
    </p:spTree>
    <p:extLst>
      <p:ext uri="{BB962C8B-B14F-4D97-AF65-F5344CB8AC3E}">
        <p14:creationId xmlns:p14="http://schemas.microsoft.com/office/powerpoint/2010/main" val="23791690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A0E58-6DC5-423E-8444-6559EC6740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B5C5DF-93A2-4B62-8D2E-9D1D72CF4D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3BA114-4BCE-48D4-B1F7-ADCECD113FAB}"/>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5" name="Footer Placeholder 4">
            <a:extLst>
              <a:ext uri="{FF2B5EF4-FFF2-40B4-BE49-F238E27FC236}">
                <a16:creationId xmlns:a16="http://schemas.microsoft.com/office/drawing/2014/main" id="{09A90758-EDF6-43FB-A6D1-503844BBBA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969F91-FE77-4AA9-AF35-D467F9F8EAC4}"/>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1145014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33530-610D-4FBC-824B-CBC012BDAE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F4C44A-C87D-405F-B587-FD06E40A7D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2508A7-105C-4AA6-9760-DAFFF9089310}"/>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5" name="Footer Placeholder 4">
            <a:extLst>
              <a:ext uri="{FF2B5EF4-FFF2-40B4-BE49-F238E27FC236}">
                <a16:creationId xmlns:a16="http://schemas.microsoft.com/office/drawing/2014/main" id="{F690B459-499A-46FB-A8CF-6572A6F134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B6E5E8-F78A-400D-81EB-12C97693BEE8}"/>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3117516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6EEC9-8BD3-46A4-9FEF-EBC4751C76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96DB2C-AC88-4124-B33E-5CB8A29E4B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715A0F8-B13B-4749-9CEC-7A0895A9F9C9}"/>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5" name="Footer Placeholder 4">
            <a:extLst>
              <a:ext uri="{FF2B5EF4-FFF2-40B4-BE49-F238E27FC236}">
                <a16:creationId xmlns:a16="http://schemas.microsoft.com/office/drawing/2014/main" id="{D5FE65CE-0EDA-4163-AC78-957712B030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27CDB5-D817-45BE-8384-81B8BCFA31AE}"/>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830501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BD6D0-5997-44F7-B3F2-33E37F70C8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19F588-AAAD-407F-A4AF-DD90124D0B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177DB9-1BAA-425B-BB51-994DC541AF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61A26D8-F9E0-443B-93FE-6727B42DB23C}"/>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6" name="Footer Placeholder 5">
            <a:extLst>
              <a:ext uri="{FF2B5EF4-FFF2-40B4-BE49-F238E27FC236}">
                <a16:creationId xmlns:a16="http://schemas.microsoft.com/office/drawing/2014/main" id="{D4866D4F-8276-44A7-9C47-15F218837E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B709F5-9029-4C58-A35A-70967DAA88D9}"/>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1755086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AE873-06B6-4159-89E2-046ACE5F24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BE6B5F-EE61-4523-9E90-CD8ACE474E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3A7535-F00F-4A5B-AF1F-7413645FE5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71F063A-A669-484D-8B7E-072785DD21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9DF869-37BF-4F81-AE0D-03E9220CE4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5F51D93-89D1-48EC-B284-C6D7D13FEF4A}"/>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8" name="Footer Placeholder 7">
            <a:extLst>
              <a:ext uri="{FF2B5EF4-FFF2-40B4-BE49-F238E27FC236}">
                <a16:creationId xmlns:a16="http://schemas.microsoft.com/office/drawing/2014/main" id="{884896C8-6736-4AE6-A581-A1A3E6B0CC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8C4B50E-099C-4FCF-B51E-41699AF0CC7C}"/>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78217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58559-0373-4986-AA02-37623DA16D5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6AF82A6-B814-41D9-94C1-408C1B8558E2}"/>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4" name="Footer Placeholder 3">
            <a:extLst>
              <a:ext uri="{FF2B5EF4-FFF2-40B4-BE49-F238E27FC236}">
                <a16:creationId xmlns:a16="http://schemas.microsoft.com/office/drawing/2014/main" id="{D3C2CE11-9E19-47C4-83A1-32FB11D8F09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4E71ECA-31F9-4311-BDE7-B5C43BD2CDB3}"/>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3013102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1B9DB0-77B8-4800-9AC2-5E063CB1B46B}"/>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3" name="Footer Placeholder 2">
            <a:extLst>
              <a:ext uri="{FF2B5EF4-FFF2-40B4-BE49-F238E27FC236}">
                <a16:creationId xmlns:a16="http://schemas.microsoft.com/office/drawing/2014/main" id="{A105B65A-DBC1-4F92-A909-1B0D8160843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4A11936-FC3A-4011-B10D-F0693C6EB048}"/>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1433625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347DD-82D2-4721-A35D-BBE4DDD3F7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8DCCF4-4854-4C9B-9A12-D4403CB6D4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3A67FE-9FD0-4B61-A9F3-9E2EE194C3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AA39AD-7EE6-488B-AEC4-21FD4ECA1877}"/>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6" name="Footer Placeholder 5">
            <a:extLst>
              <a:ext uri="{FF2B5EF4-FFF2-40B4-BE49-F238E27FC236}">
                <a16:creationId xmlns:a16="http://schemas.microsoft.com/office/drawing/2014/main" id="{BFF726D7-9406-4CE7-90D9-CDF296EA84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B25B70-C116-4D3F-AC2F-64A728D86285}"/>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3125381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BB42E-B5C6-4D50-82C3-2DADCE0A46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1DAA925-70C5-4F95-ABA6-DCC84D36F5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68716E8-B996-4EE5-BAAA-FE42F9688B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40D6C9-215F-44E6-82CF-8FB5BA0C5208}"/>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6" name="Footer Placeholder 5">
            <a:extLst>
              <a:ext uri="{FF2B5EF4-FFF2-40B4-BE49-F238E27FC236}">
                <a16:creationId xmlns:a16="http://schemas.microsoft.com/office/drawing/2014/main" id="{0FD701D7-28BF-4726-9B16-27FA4EA2CF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986C8A-50CC-4192-BC7F-88CC074321C4}"/>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2841609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E66F-4B95-4DD9-9765-5877180B935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C6BE270-7006-4B96-9A6B-9E6C92CCCB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AA961D-7735-4BEA-961F-2357638D83DB}"/>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5" name="Footer Placeholder 4">
            <a:extLst>
              <a:ext uri="{FF2B5EF4-FFF2-40B4-BE49-F238E27FC236}">
                <a16:creationId xmlns:a16="http://schemas.microsoft.com/office/drawing/2014/main" id="{3DD3FFA0-BB71-4502-A765-E9D285D3B1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9B761A-E95C-48F9-BE42-57CF2B73B974}"/>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3660017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3B4E49-6F62-47E0-A42C-B1AD6386B6C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67076D-FD6D-4BFE-BBFD-891C40C5197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2BFB9A-1334-4CCC-9598-32361D49E035}"/>
              </a:ext>
            </a:extLst>
          </p:cNvPr>
          <p:cNvSpPr>
            <a:spLocks noGrp="1"/>
          </p:cNvSpPr>
          <p:nvPr>
            <p:ph type="dt" sz="half" idx="10"/>
          </p:nvPr>
        </p:nvSpPr>
        <p:spPr/>
        <p:txBody>
          <a:bodyPr/>
          <a:lstStyle/>
          <a:p>
            <a:fld id="{1BB3FDBE-A4C6-4841-A2BC-C5A356164A92}" type="datetimeFigureOut">
              <a:rPr lang="en-GB" smtClean="0"/>
              <a:t>16/01/2025</a:t>
            </a:fld>
            <a:endParaRPr lang="en-GB"/>
          </a:p>
        </p:txBody>
      </p:sp>
      <p:sp>
        <p:nvSpPr>
          <p:cNvPr id="5" name="Footer Placeholder 4">
            <a:extLst>
              <a:ext uri="{FF2B5EF4-FFF2-40B4-BE49-F238E27FC236}">
                <a16:creationId xmlns:a16="http://schemas.microsoft.com/office/drawing/2014/main" id="{F785D080-6FD7-47F9-B54E-653B5DF9B6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209393-3B72-48A2-B533-76725DF0A2F0}"/>
              </a:ext>
            </a:extLst>
          </p:cNvPr>
          <p:cNvSpPr>
            <a:spLocks noGrp="1"/>
          </p:cNvSpPr>
          <p:nvPr>
            <p:ph type="sldNum" sz="quarter" idx="12"/>
          </p:nvPr>
        </p:nvSpPr>
        <p:spPr/>
        <p:txBody>
          <a:bodyPr/>
          <a:lstStyle/>
          <a:p>
            <a:fld id="{7D956CF6-AB1B-4407-9AFC-8A6FFC41DD2B}" type="slidenum">
              <a:rPr lang="en-GB" smtClean="0"/>
              <a:t>‹#›</a:t>
            </a:fld>
            <a:endParaRPr lang="en-GB"/>
          </a:p>
        </p:txBody>
      </p:sp>
    </p:spTree>
    <p:extLst>
      <p:ext uri="{BB962C8B-B14F-4D97-AF65-F5344CB8AC3E}">
        <p14:creationId xmlns:p14="http://schemas.microsoft.com/office/powerpoint/2010/main" val="3366705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602184-9397-4C40-8176-DCD7B808A6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8DE6AF-7087-420A-B0E1-D4591D2E5B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CA5A98-0077-4EE9-B6AD-A6B697C456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B3FDBE-A4C6-4841-A2BC-C5A356164A92}" type="datetimeFigureOut">
              <a:rPr lang="en-GB" smtClean="0"/>
              <a:t>16/01/2025</a:t>
            </a:fld>
            <a:endParaRPr lang="en-GB"/>
          </a:p>
        </p:txBody>
      </p:sp>
      <p:sp>
        <p:nvSpPr>
          <p:cNvPr id="5" name="Footer Placeholder 4">
            <a:extLst>
              <a:ext uri="{FF2B5EF4-FFF2-40B4-BE49-F238E27FC236}">
                <a16:creationId xmlns:a16="http://schemas.microsoft.com/office/drawing/2014/main" id="{3BC8CB6E-726D-4EBE-AA09-5A1513A8FC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58F62C-C63D-477E-9E1A-FA9B4925EF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56CF6-AB1B-4407-9AFC-8A6FFC41DD2B}" type="slidenum">
              <a:rPr lang="en-GB" smtClean="0"/>
              <a:t>‹#›</a:t>
            </a:fld>
            <a:endParaRPr lang="en-GB"/>
          </a:p>
        </p:txBody>
      </p:sp>
    </p:spTree>
    <p:extLst>
      <p:ext uri="{BB962C8B-B14F-4D97-AF65-F5344CB8AC3E}">
        <p14:creationId xmlns:p14="http://schemas.microsoft.com/office/powerpoint/2010/main" val="29535128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200" y="2303107"/>
            <a:ext cx="10515600" cy="3326595"/>
          </a:xfrm>
        </p:spPr>
        <p:txBody>
          <a:bodyPr>
            <a:normAutofit fontScale="90000"/>
          </a:bodyPr>
          <a:lstStyle/>
          <a:p>
            <a:pPr algn="ctr"/>
            <a:br>
              <a:rPr lang="en-GB" dirty="0">
                <a:latin typeface="Century" panose="02040604050505020304" pitchFamily="18" charset="0"/>
              </a:rPr>
            </a:br>
            <a:br>
              <a:rPr lang="en-GB" dirty="0">
                <a:latin typeface="Century" panose="02040604050505020304" pitchFamily="18" charset="0"/>
              </a:rPr>
            </a:br>
            <a:r>
              <a:rPr lang="en-GB" dirty="0">
                <a:latin typeface="Centaur" panose="02030504050205020304" pitchFamily="18" charset="0"/>
              </a:rPr>
              <a:t>Welcome to Brookfield Park Nursery</a:t>
            </a:r>
            <a:br>
              <a:rPr lang="en-GB" dirty="0">
                <a:latin typeface="Centaur" panose="02030504050205020304" pitchFamily="18" charset="0"/>
              </a:rPr>
            </a:br>
            <a:br>
              <a:rPr lang="en-GB" dirty="0">
                <a:latin typeface="Centaur" panose="02030504050205020304" pitchFamily="18" charset="0"/>
              </a:rPr>
            </a:br>
            <a:r>
              <a:rPr lang="en-GB" sz="3300" dirty="0">
                <a:latin typeface="Centaur" panose="02030504050205020304" pitchFamily="18" charset="0"/>
              </a:rPr>
              <a:t>Miss Walsh – Nursery Teacher</a:t>
            </a:r>
            <a:br>
              <a:rPr lang="en-GB" sz="3300" dirty="0">
                <a:latin typeface="Centaur" panose="02030504050205020304" pitchFamily="18" charset="0"/>
              </a:rPr>
            </a:br>
            <a:r>
              <a:rPr lang="en-GB" sz="3300" dirty="0">
                <a:latin typeface="Centaur" panose="02030504050205020304" pitchFamily="18" charset="0"/>
              </a:rPr>
              <a:t>Miss Youssouf – Nursery TA</a:t>
            </a:r>
            <a:br>
              <a:rPr lang="en-GB" sz="3300" dirty="0">
                <a:latin typeface="Century" panose="02040604050505020304" pitchFamily="18" charset="0"/>
              </a:rPr>
            </a:br>
            <a:endParaRPr lang="en-GB" sz="3300" dirty="0">
              <a:latin typeface="Century" panose="02040604050505020304" pitchFamily="18" charset="0"/>
            </a:endParaRPr>
          </a:p>
        </p:txBody>
      </p:sp>
      <p:pic>
        <p:nvPicPr>
          <p:cNvPr id="1026" name="Picture 2">
            <a:extLst>
              <a:ext uri="{FF2B5EF4-FFF2-40B4-BE49-F238E27FC236}">
                <a16:creationId xmlns:a16="http://schemas.microsoft.com/office/drawing/2014/main" id="{96AECECE-B5DB-1655-0D80-91B836D9042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00069" y="186736"/>
            <a:ext cx="3000794" cy="300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612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945CF-DEC8-408D-B512-7D98C4B64AA0}"/>
              </a:ext>
            </a:extLst>
          </p:cNvPr>
          <p:cNvSpPr>
            <a:spLocks noGrp="1"/>
          </p:cNvSpPr>
          <p:nvPr>
            <p:ph type="title"/>
          </p:nvPr>
        </p:nvSpPr>
        <p:spPr>
          <a:xfrm>
            <a:off x="838200" y="0"/>
            <a:ext cx="10515600" cy="921948"/>
          </a:xfrm>
        </p:spPr>
        <p:txBody>
          <a:bodyPr>
            <a:normAutofit/>
          </a:bodyPr>
          <a:lstStyle/>
          <a:p>
            <a:pPr algn="ctr"/>
            <a:r>
              <a:rPr lang="en-US" sz="5000" dirty="0">
                <a:latin typeface="Centaur" panose="02030504050205020304" pitchFamily="18" charset="0"/>
              </a:rPr>
              <a:t>Starting Nursery</a:t>
            </a:r>
            <a:endParaRPr lang="en-GB" sz="5000" dirty="0">
              <a:latin typeface="Centaur" panose="02030504050205020304" pitchFamily="18" charset="0"/>
            </a:endParaRPr>
          </a:p>
        </p:txBody>
      </p:sp>
      <p:sp>
        <p:nvSpPr>
          <p:cNvPr id="3" name="Content Placeholder 2">
            <a:extLst>
              <a:ext uri="{FF2B5EF4-FFF2-40B4-BE49-F238E27FC236}">
                <a16:creationId xmlns:a16="http://schemas.microsoft.com/office/drawing/2014/main" id="{73E0C9F7-0033-4657-BB6C-D04A60D96B80}"/>
              </a:ext>
            </a:extLst>
          </p:cNvPr>
          <p:cNvSpPr>
            <a:spLocks noGrp="1"/>
          </p:cNvSpPr>
          <p:nvPr>
            <p:ph idx="1"/>
          </p:nvPr>
        </p:nvSpPr>
        <p:spPr>
          <a:xfrm>
            <a:off x="838200" y="771823"/>
            <a:ext cx="10515600" cy="5936052"/>
          </a:xfrm>
        </p:spPr>
        <p:txBody>
          <a:bodyPr>
            <a:noAutofit/>
          </a:bodyPr>
          <a:lstStyle/>
          <a:p>
            <a:pPr marL="0" indent="0" algn="ctr">
              <a:buNone/>
            </a:pPr>
            <a:r>
              <a:rPr lang="en-US" sz="3000" dirty="0">
                <a:latin typeface="Centaur" panose="02030504050205020304" pitchFamily="18" charset="0"/>
              </a:rPr>
              <a:t>We want to ensure the best possible start for you and your child as we appreciate that starting Nursery is a big step. </a:t>
            </a:r>
          </a:p>
          <a:p>
            <a:pPr marL="0" indent="0" algn="ctr">
              <a:buNone/>
            </a:pPr>
            <a:r>
              <a:rPr lang="en-US" sz="3000" u="sng" dirty="0">
                <a:latin typeface="Centaur" panose="02030504050205020304" pitchFamily="18" charset="0"/>
              </a:rPr>
              <a:t>Dropping off and picking up</a:t>
            </a:r>
          </a:p>
          <a:p>
            <a:pPr marL="0" indent="0" algn="ctr">
              <a:buNone/>
            </a:pPr>
            <a:r>
              <a:rPr lang="en-US" sz="3000" dirty="0">
                <a:latin typeface="Centaur" panose="02030504050205020304" pitchFamily="18" charset="0"/>
              </a:rPr>
              <a:t>Nursery children will be dropped off Nursery door. </a:t>
            </a:r>
          </a:p>
          <a:p>
            <a:pPr marL="0" indent="0" algn="ctr">
              <a:buNone/>
            </a:pPr>
            <a:r>
              <a:rPr lang="en-US" sz="3000" dirty="0">
                <a:latin typeface="Centaur" panose="02030504050205020304" pitchFamily="18" charset="0"/>
              </a:rPr>
              <a:t>Morning session – 8:55-11:55am</a:t>
            </a:r>
          </a:p>
          <a:p>
            <a:pPr marL="0" indent="0" algn="ctr">
              <a:buNone/>
            </a:pPr>
            <a:r>
              <a:rPr lang="en-US" sz="3000" dirty="0">
                <a:latin typeface="Centaur" panose="02030504050205020304" pitchFamily="18" charset="0"/>
              </a:rPr>
              <a:t>Afternoon session – 12pm-3:10pm</a:t>
            </a:r>
          </a:p>
          <a:p>
            <a:pPr marL="0" indent="0" algn="ctr">
              <a:buNone/>
            </a:pPr>
            <a:r>
              <a:rPr lang="en-US" sz="3000" dirty="0">
                <a:latin typeface="Centaur" panose="02030504050205020304" pitchFamily="18" charset="0"/>
              </a:rPr>
              <a:t>Collection:</a:t>
            </a:r>
          </a:p>
          <a:p>
            <a:pPr marL="0" indent="0" algn="ctr">
              <a:buNone/>
            </a:pPr>
            <a:r>
              <a:rPr lang="en-US" sz="3000" dirty="0">
                <a:latin typeface="Centaur" panose="02030504050205020304" pitchFamily="18" charset="0"/>
              </a:rPr>
              <a:t>11:55am – Front entrance of school</a:t>
            </a:r>
          </a:p>
          <a:p>
            <a:pPr marL="0" indent="0" algn="ctr">
              <a:buNone/>
            </a:pPr>
            <a:r>
              <a:rPr lang="en-US" sz="3000" dirty="0">
                <a:latin typeface="Centaur" panose="02030504050205020304" pitchFamily="18" charset="0"/>
              </a:rPr>
              <a:t>3:10pm – Nursery door.</a:t>
            </a:r>
          </a:p>
          <a:p>
            <a:pPr marL="0" indent="0" algn="ctr">
              <a:buNone/>
            </a:pPr>
            <a:r>
              <a:rPr lang="en-US" sz="3000" b="1" dirty="0">
                <a:latin typeface="Centaur" panose="02030504050205020304" pitchFamily="18" charset="0"/>
              </a:rPr>
              <a:t>Please be on time…we start our learning straight away, have meetings after school &amp; our own families waiting for us at home!</a:t>
            </a:r>
          </a:p>
          <a:p>
            <a:pPr marL="0" indent="0" algn="ctr">
              <a:buNone/>
            </a:pPr>
            <a:endParaRPr lang="en-US" sz="3000" dirty="0">
              <a:latin typeface="Centaur" panose="02030504050205020304" pitchFamily="18" charset="0"/>
            </a:endParaRPr>
          </a:p>
          <a:p>
            <a:pPr marL="0" indent="0" algn="ctr">
              <a:buNone/>
            </a:pPr>
            <a:endParaRPr lang="en-US" sz="2200" dirty="0">
              <a:latin typeface="Centaur" panose="02030504050205020304" pitchFamily="18" charset="0"/>
            </a:endParaRPr>
          </a:p>
          <a:p>
            <a:pPr marL="0" indent="0" algn="ctr">
              <a:buNone/>
            </a:pPr>
            <a:endParaRPr lang="en-US" sz="1600" dirty="0"/>
          </a:p>
        </p:txBody>
      </p:sp>
    </p:spTree>
    <p:extLst>
      <p:ext uri="{BB962C8B-B14F-4D97-AF65-F5344CB8AC3E}">
        <p14:creationId xmlns:p14="http://schemas.microsoft.com/office/powerpoint/2010/main" val="1903124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p:txBody>
          <a:bodyPr>
            <a:normAutofit/>
          </a:bodyPr>
          <a:lstStyle/>
          <a:p>
            <a:pPr algn="ctr"/>
            <a:r>
              <a:rPr lang="en-US" sz="5000" dirty="0">
                <a:latin typeface="Centaur" panose="02030504050205020304" pitchFamily="18" charset="0"/>
              </a:rPr>
              <a:t>Curriculum</a:t>
            </a:r>
            <a:endParaRPr lang="en-GB" sz="5000" dirty="0">
              <a:latin typeface="Centaur" panose="02030504050205020304" pitchFamily="18" charset="0"/>
            </a:endParaRPr>
          </a:p>
        </p:txBody>
      </p:sp>
      <p:sp>
        <p:nvSpPr>
          <p:cNvPr id="3" name="Content Placeholder 2">
            <a:extLst>
              <a:ext uri="{FF2B5EF4-FFF2-40B4-BE49-F238E27FC236}">
                <a16:creationId xmlns:a16="http://schemas.microsoft.com/office/drawing/2014/main" id="{179FD8D4-DAC5-4950-A4E4-A55D0CE236A4}"/>
              </a:ext>
            </a:extLst>
          </p:cNvPr>
          <p:cNvSpPr>
            <a:spLocks noGrp="1"/>
          </p:cNvSpPr>
          <p:nvPr>
            <p:ph idx="1"/>
          </p:nvPr>
        </p:nvSpPr>
        <p:spPr>
          <a:xfrm>
            <a:off x="578069" y="1956871"/>
            <a:ext cx="11035862" cy="4351338"/>
          </a:xfrm>
        </p:spPr>
        <p:txBody>
          <a:bodyPr>
            <a:noAutofit/>
          </a:bodyPr>
          <a:lstStyle/>
          <a:p>
            <a:r>
              <a:rPr lang="en-US" sz="3200" dirty="0">
                <a:latin typeface="Centaur" panose="02030504050205020304" pitchFamily="18" charset="0"/>
              </a:rPr>
              <a:t>The Early Years Foundation Stage Curriculum gives a guidance on what is expected of children by the end of their Reception year.</a:t>
            </a:r>
          </a:p>
          <a:p>
            <a:r>
              <a:rPr lang="en-US" sz="3200" dirty="0">
                <a:latin typeface="Centaur" panose="02030504050205020304" pitchFamily="18" charset="0"/>
              </a:rPr>
              <a:t>It is broken down into different age categories, and these are used to help us track each child’s level of level and where any gaps are.</a:t>
            </a:r>
          </a:p>
          <a:p>
            <a:r>
              <a:rPr lang="en-US" sz="3200" dirty="0">
                <a:latin typeface="Centaur" panose="02030504050205020304" pitchFamily="18" charset="0"/>
              </a:rPr>
              <a:t>“Whatever life experiences and achievements are to be built on, they need foundations that are rich, broad, varied and robust”.</a:t>
            </a:r>
          </a:p>
          <a:p>
            <a:r>
              <a:rPr lang="en-US" sz="3200" dirty="0">
                <a:latin typeface="Centaur" panose="02030504050205020304" pitchFamily="18" charset="0"/>
              </a:rPr>
              <a:t>To access an enriched, broad and balanced curriculum, we highly recommend that your child attends as close to full time as possible.</a:t>
            </a:r>
          </a:p>
        </p:txBody>
      </p:sp>
      <p:pic>
        <p:nvPicPr>
          <p:cNvPr id="5" name="Picture 4">
            <a:extLst>
              <a:ext uri="{FF2B5EF4-FFF2-40B4-BE49-F238E27FC236}">
                <a16:creationId xmlns:a16="http://schemas.microsoft.com/office/drawing/2014/main" id="{643CE890-6032-4069-A37E-1237422A3290}"/>
              </a:ext>
            </a:extLst>
          </p:cNvPr>
          <p:cNvPicPr>
            <a:picLocks noChangeAspect="1"/>
          </p:cNvPicPr>
          <p:nvPr/>
        </p:nvPicPr>
        <p:blipFill>
          <a:blip r:embed="rId2"/>
          <a:stretch>
            <a:fillRect/>
          </a:stretch>
        </p:blipFill>
        <p:spPr>
          <a:xfrm>
            <a:off x="725214" y="168025"/>
            <a:ext cx="2475186" cy="1546991"/>
          </a:xfrm>
          <a:prstGeom prst="rect">
            <a:avLst/>
          </a:prstGeom>
        </p:spPr>
      </p:pic>
      <p:pic>
        <p:nvPicPr>
          <p:cNvPr id="2050" name="Picture 2">
            <a:extLst>
              <a:ext uri="{FF2B5EF4-FFF2-40B4-BE49-F238E27FC236}">
                <a16:creationId xmlns:a16="http://schemas.microsoft.com/office/drawing/2014/main" id="{CDE03F75-10EC-8BDF-3F5B-56644612F7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8915" y="168025"/>
            <a:ext cx="1715016" cy="1715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789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200" y="236483"/>
            <a:ext cx="10515600" cy="1107364"/>
          </a:xfrm>
        </p:spPr>
        <p:txBody>
          <a:bodyPr>
            <a:normAutofit/>
          </a:bodyPr>
          <a:lstStyle/>
          <a:p>
            <a:pPr algn="ctr"/>
            <a:r>
              <a:rPr lang="en-US" sz="5000" dirty="0">
                <a:latin typeface="Centaur" panose="02030504050205020304" pitchFamily="18" charset="0"/>
              </a:rPr>
              <a:t>What is the Foundation Stage?</a:t>
            </a:r>
            <a:endParaRPr lang="en-GB" sz="5000" dirty="0">
              <a:latin typeface="Centaur" panose="02030504050205020304" pitchFamily="18" charset="0"/>
            </a:endParaRPr>
          </a:p>
        </p:txBody>
      </p:sp>
      <p:sp>
        <p:nvSpPr>
          <p:cNvPr id="3" name="Content Placeholder 2">
            <a:extLst>
              <a:ext uri="{FF2B5EF4-FFF2-40B4-BE49-F238E27FC236}">
                <a16:creationId xmlns:a16="http://schemas.microsoft.com/office/drawing/2014/main" id="{179FD8D4-DAC5-4950-A4E4-A55D0CE236A4}"/>
              </a:ext>
            </a:extLst>
          </p:cNvPr>
          <p:cNvSpPr>
            <a:spLocks noGrp="1"/>
          </p:cNvSpPr>
          <p:nvPr>
            <p:ph idx="1"/>
          </p:nvPr>
        </p:nvSpPr>
        <p:spPr>
          <a:xfrm>
            <a:off x="294289" y="1210768"/>
            <a:ext cx="11603421" cy="5647231"/>
          </a:xfrm>
        </p:spPr>
        <p:txBody>
          <a:bodyPr>
            <a:noAutofit/>
          </a:bodyPr>
          <a:lstStyle/>
          <a:p>
            <a:pPr marL="0" indent="0">
              <a:buNone/>
            </a:pPr>
            <a:r>
              <a:rPr lang="en-US" sz="3000" dirty="0">
                <a:latin typeface="Centaur" panose="02030504050205020304" pitchFamily="18" charset="0"/>
              </a:rPr>
              <a:t>On Entry to Nursery, children are expected to be working within the 3-4 year old developmental band</a:t>
            </a:r>
          </a:p>
          <a:p>
            <a:pPr marL="0" indent="0">
              <a:buNone/>
            </a:pPr>
            <a:endParaRPr lang="en-US" sz="1000" dirty="0">
              <a:latin typeface="Centaur" panose="02030504050205020304" pitchFamily="18" charset="0"/>
            </a:endParaRPr>
          </a:p>
          <a:p>
            <a:pPr marL="0" indent="0">
              <a:buNone/>
            </a:pPr>
            <a:r>
              <a:rPr lang="en-US" dirty="0">
                <a:latin typeface="Centaur" panose="02030504050205020304" pitchFamily="18" charset="0"/>
              </a:rPr>
              <a:t>There are seven areas of development within the Early Years, these are:</a:t>
            </a:r>
          </a:p>
          <a:p>
            <a:r>
              <a:rPr lang="en-US" dirty="0">
                <a:latin typeface="Centaur" panose="02030504050205020304" pitchFamily="18" charset="0"/>
              </a:rPr>
              <a:t>Literacy – reading and writing.</a:t>
            </a:r>
          </a:p>
          <a:p>
            <a:r>
              <a:rPr lang="en-US" dirty="0">
                <a:latin typeface="Centaur" panose="02030504050205020304" pitchFamily="18" charset="0"/>
              </a:rPr>
              <a:t>Maths – numbers and shapes.</a:t>
            </a:r>
          </a:p>
          <a:p>
            <a:r>
              <a:rPr lang="en-US" dirty="0">
                <a:latin typeface="Centaur" panose="02030504050205020304" pitchFamily="18" charset="0"/>
              </a:rPr>
              <a:t>Expressive arts and design – music, art, design.</a:t>
            </a:r>
          </a:p>
          <a:p>
            <a:r>
              <a:rPr lang="en-US" dirty="0">
                <a:latin typeface="Centaur" panose="02030504050205020304" pitchFamily="18" charset="0"/>
              </a:rPr>
              <a:t>Understanding the world – people who help us, animals, our community.</a:t>
            </a:r>
          </a:p>
          <a:p>
            <a:r>
              <a:rPr lang="en-US" dirty="0">
                <a:latin typeface="Centaur" panose="02030504050205020304" pitchFamily="18" charset="0"/>
              </a:rPr>
              <a:t>Physical development – fine and gross motor skills, self care.</a:t>
            </a:r>
          </a:p>
          <a:p>
            <a:r>
              <a:rPr lang="en-US" dirty="0">
                <a:latin typeface="Centaur" panose="02030504050205020304" pitchFamily="18" charset="0"/>
              </a:rPr>
              <a:t>Personal, social and emotional development – making friends, understanding feelings and learning what the right thing to do is.</a:t>
            </a:r>
          </a:p>
          <a:p>
            <a:r>
              <a:rPr lang="en-US" dirty="0">
                <a:latin typeface="Centaur" panose="02030504050205020304" pitchFamily="18" charset="0"/>
              </a:rPr>
              <a:t>Communication and Language – speaking, listening and attention, understanding.</a:t>
            </a:r>
            <a:endParaRPr lang="en-GB" dirty="0">
              <a:latin typeface="Centaur" panose="02030504050205020304" pitchFamily="18" charset="0"/>
            </a:endParaRPr>
          </a:p>
        </p:txBody>
      </p:sp>
    </p:spTree>
    <p:extLst>
      <p:ext uri="{BB962C8B-B14F-4D97-AF65-F5344CB8AC3E}">
        <p14:creationId xmlns:p14="http://schemas.microsoft.com/office/powerpoint/2010/main" val="1042808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200" y="236483"/>
            <a:ext cx="10515600" cy="1107364"/>
          </a:xfrm>
        </p:spPr>
        <p:txBody>
          <a:bodyPr>
            <a:normAutofit fontScale="90000"/>
          </a:bodyPr>
          <a:lstStyle/>
          <a:p>
            <a:pPr algn="ctr"/>
            <a:r>
              <a:rPr lang="en-US" sz="5000" dirty="0">
                <a:latin typeface="Centaur" panose="02030504050205020304" pitchFamily="18" charset="0"/>
              </a:rPr>
              <a:t>What can you do to help your child as they start at Brookfield Park?</a:t>
            </a:r>
            <a:endParaRPr lang="en-GB" sz="5000" dirty="0">
              <a:latin typeface="Centaur" panose="02030504050205020304" pitchFamily="18" charset="0"/>
            </a:endParaRPr>
          </a:p>
        </p:txBody>
      </p:sp>
      <p:sp>
        <p:nvSpPr>
          <p:cNvPr id="3" name="Content Placeholder 2">
            <a:extLst>
              <a:ext uri="{FF2B5EF4-FFF2-40B4-BE49-F238E27FC236}">
                <a16:creationId xmlns:a16="http://schemas.microsoft.com/office/drawing/2014/main" id="{179FD8D4-DAC5-4950-A4E4-A55D0CE236A4}"/>
              </a:ext>
            </a:extLst>
          </p:cNvPr>
          <p:cNvSpPr>
            <a:spLocks noGrp="1"/>
          </p:cNvSpPr>
          <p:nvPr>
            <p:ph idx="1"/>
          </p:nvPr>
        </p:nvSpPr>
        <p:spPr>
          <a:xfrm>
            <a:off x="294289" y="1650858"/>
            <a:ext cx="11603421" cy="4024727"/>
          </a:xfrm>
        </p:spPr>
        <p:txBody>
          <a:bodyPr>
            <a:noAutofit/>
          </a:bodyPr>
          <a:lstStyle/>
          <a:p>
            <a:pPr marL="0" indent="0">
              <a:buNone/>
            </a:pPr>
            <a:endParaRPr lang="en-US" sz="3000" dirty="0">
              <a:latin typeface="Centaur" panose="02030504050205020304" pitchFamily="18" charset="0"/>
            </a:endParaRPr>
          </a:p>
          <a:p>
            <a:pPr marL="0" indent="0">
              <a:buNone/>
            </a:pPr>
            <a:r>
              <a:rPr lang="en-US" sz="3000" dirty="0">
                <a:latin typeface="Centaur" panose="02030504050205020304" pitchFamily="18" charset="0"/>
              </a:rPr>
              <a:t>In Nursery, children should mostly develop the 3 Prime areas first: </a:t>
            </a:r>
          </a:p>
          <a:p>
            <a:pPr marL="0" indent="0">
              <a:buNone/>
            </a:pPr>
            <a:endParaRPr lang="en-US" sz="3000" dirty="0">
              <a:latin typeface="Centaur" panose="02030504050205020304" pitchFamily="18" charset="0"/>
            </a:endParaRPr>
          </a:p>
          <a:p>
            <a:pPr marL="0" indent="0">
              <a:buNone/>
            </a:pPr>
            <a:r>
              <a:rPr lang="en-US" sz="3000" dirty="0">
                <a:latin typeface="Centaur" panose="02030504050205020304" pitchFamily="18" charset="0"/>
              </a:rPr>
              <a:t>• Personal, Social and Emotional Development. </a:t>
            </a:r>
          </a:p>
          <a:p>
            <a:pPr marL="0" indent="0">
              <a:buNone/>
            </a:pPr>
            <a:endParaRPr lang="en-US" sz="3000" dirty="0">
              <a:latin typeface="Centaur" panose="02030504050205020304" pitchFamily="18" charset="0"/>
            </a:endParaRPr>
          </a:p>
          <a:p>
            <a:pPr marL="0" indent="0">
              <a:buNone/>
            </a:pPr>
            <a:r>
              <a:rPr lang="en-US" sz="3000" dirty="0">
                <a:latin typeface="Centaur" panose="02030504050205020304" pitchFamily="18" charset="0"/>
              </a:rPr>
              <a:t>• Communication and Language – Talk, Talk, Talk!!!! </a:t>
            </a:r>
          </a:p>
          <a:p>
            <a:pPr marL="0" indent="0">
              <a:buNone/>
            </a:pPr>
            <a:endParaRPr lang="en-US" sz="3000" dirty="0">
              <a:latin typeface="Centaur" panose="02030504050205020304" pitchFamily="18" charset="0"/>
            </a:endParaRPr>
          </a:p>
          <a:p>
            <a:pPr marL="0" indent="0">
              <a:buNone/>
            </a:pPr>
            <a:r>
              <a:rPr lang="en-US" sz="3000" dirty="0">
                <a:latin typeface="Centaur" panose="02030504050205020304" pitchFamily="18" charset="0"/>
              </a:rPr>
              <a:t>• Physical Development</a:t>
            </a:r>
            <a:endParaRPr lang="en-GB" sz="3000" dirty="0">
              <a:latin typeface="Centaur" panose="02030504050205020304" pitchFamily="18" charset="0"/>
            </a:endParaRPr>
          </a:p>
        </p:txBody>
      </p:sp>
    </p:spTree>
    <p:extLst>
      <p:ext uri="{BB962C8B-B14F-4D97-AF65-F5344CB8AC3E}">
        <p14:creationId xmlns:p14="http://schemas.microsoft.com/office/powerpoint/2010/main" val="1728520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A244C-6D6B-A2B9-3422-2F5BA8C1B874}"/>
              </a:ext>
            </a:extLst>
          </p:cNvPr>
          <p:cNvSpPr>
            <a:spLocks noGrp="1"/>
          </p:cNvSpPr>
          <p:nvPr>
            <p:ph type="title"/>
          </p:nvPr>
        </p:nvSpPr>
        <p:spPr/>
        <p:txBody>
          <a:bodyPr/>
          <a:lstStyle/>
          <a:p>
            <a:pPr algn="ctr"/>
            <a:r>
              <a:rPr lang="en-GB" dirty="0">
                <a:latin typeface="Centaur" panose="02030504050205020304" pitchFamily="18" charset="0"/>
              </a:rPr>
              <a:t>School readiness</a:t>
            </a:r>
          </a:p>
        </p:txBody>
      </p:sp>
      <p:sp>
        <p:nvSpPr>
          <p:cNvPr id="3" name="Content Placeholder 2">
            <a:extLst>
              <a:ext uri="{FF2B5EF4-FFF2-40B4-BE49-F238E27FC236}">
                <a16:creationId xmlns:a16="http://schemas.microsoft.com/office/drawing/2014/main" id="{E62A97AE-472C-4998-E16E-1DB88BF8FC94}"/>
              </a:ext>
            </a:extLst>
          </p:cNvPr>
          <p:cNvSpPr>
            <a:spLocks noGrp="1"/>
          </p:cNvSpPr>
          <p:nvPr>
            <p:ph idx="1"/>
          </p:nvPr>
        </p:nvSpPr>
        <p:spPr/>
        <p:txBody>
          <a:bodyPr>
            <a:normAutofit/>
          </a:bodyPr>
          <a:lstStyle/>
          <a:p>
            <a:r>
              <a:rPr lang="en-GB" dirty="0">
                <a:latin typeface="Centaur" panose="02030504050205020304" pitchFamily="18" charset="0"/>
              </a:rPr>
              <a:t>In your information pack are two documents from Lancashire county council early years team.</a:t>
            </a:r>
          </a:p>
          <a:p>
            <a:r>
              <a:rPr lang="en-GB" dirty="0">
                <a:latin typeface="Centaur" panose="02030504050205020304" pitchFamily="18" charset="0"/>
              </a:rPr>
              <a:t>They show the agreed definition of a child being ‘school ready’ – what they are expected to be able to do upon leaving Nursery and joining Reception class.</a:t>
            </a:r>
          </a:p>
          <a:p>
            <a:r>
              <a:rPr lang="en-GB" dirty="0">
                <a:latin typeface="Centaur" panose="02030504050205020304" pitchFamily="18" charset="0"/>
              </a:rPr>
              <a:t>There is a booklet that helps you to support your child with becoming school ready.</a:t>
            </a:r>
          </a:p>
          <a:p>
            <a:r>
              <a:rPr lang="en-GB" dirty="0">
                <a:latin typeface="Centaur" panose="02030504050205020304" pitchFamily="18" charset="0"/>
              </a:rPr>
              <a:t>Attending Nursery as much as possible will help massively – we encourage a lot of independence and children in Nursery spend time in our Reception classroom, with the Reception children and their staff too.  </a:t>
            </a:r>
          </a:p>
        </p:txBody>
      </p:sp>
      <p:pic>
        <p:nvPicPr>
          <p:cNvPr id="4" name="Picture 3">
            <a:extLst>
              <a:ext uri="{FF2B5EF4-FFF2-40B4-BE49-F238E27FC236}">
                <a16:creationId xmlns:a16="http://schemas.microsoft.com/office/drawing/2014/main" id="{2DE1A8A4-5E9E-DDC2-7777-50557064DA9C}"/>
              </a:ext>
            </a:extLst>
          </p:cNvPr>
          <p:cNvPicPr>
            <a:picLocks noChangeAspect="1"/>
          </p:cNvPicPr>
          <p:nvPr/>
        </p:nvPicPr>
        <p:blipFill>
          <a:blip r:embed="rId2"/>
          <a:stretch>
            <a:fillRect/>
          </a:stretch>
        </p:blipFill>
        <p:spPr>
          <a:xfrm>
            <a:off x="10112990" y="47270"/>
            <a:ext cx="1736508" cy="1643418"/>
          </a:xfrm>
          <a:prstGeom prst="rect">
            <a:avLst/>
          </a:prstGeom>
        </p:spPr>
      </p:pic>
      <p:pic>
        <p:nvPicPr>
          <p:cNvPr id="5" name="Picture 4">
            <a:extLst>
              <a:ext uri="{FF2B5EF4-FFF2-40B4-BE49-F238E27FC236}">
                <a16:creationId xmlns:a16="http://schemas.microsoft.com/office/drawing/2014/main" id="{3D8944C5-5A47-736C-134E-175634A1241A}"/>
              </a:ext>
            </a:extLst>
          </p:cNvPr>
          <p:cNvPicPr>
            <a:picLocks noChangeAspect="1"/>
          </p:cNvPicPr>
          <p:nvPr/>
        </p:nvPicPr>
        <p:blipFill>
          <a:blip r:embed="rId3"/>
          <a:stretch>
            <a:fillRect/>
          </a:stretch>
        </p:blipFill>
        <p:spPr>
          <a:xfrm>
            <a:off x="210403" y="81757"/>
            <a:ext cx="1676400" cy="1676400"/>
          </a:xfrm>
          <a:prstGeom prst="rect">
            <a:avLst/>
          </a:prstGeom>
        </p:spPr>
      </p:pic>
    </p:spTree>
    <p:extLst>
      <p:ext uri="{BB962C8B-B14F-4D97-AF65-F5344CB8AC3E}">
        <p14:creationId xmlns:p14="http://schemas.microsoft.com/office/powerpoint/2010/main" val="3666445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200" y="236483"/>
            <a:ext cx="10515600" cy="1107364"/>
          </a:xfrm>
        </p:spPr>
        <p:txBody>
          <a:bodyPr>
            <a:normAutofit/>
          </a:bodyPr>
          <a:lstStyle/>
          <a:p>
            <a:pPr algn="ctr"/>
            <a:r>
              <a:rPr lang="en-US" sz="5000" dirty="0">
                <a:latin typeface="Centaur" panose="02030504050205020304" pitchFamily="18" charset="0"/>
              </a:rPr>
              <a:t>Becoming Independent</a:t>
            </a:r>
            <a:endParaRPr lang="en-GB" sz="5000" dirty="0">
              <a:latin typeface="Centaur" panose="02030504050205020304" pitchFamily="18" charset="0"/>
            </a:endParaRPr>
          </a:p>
        </p:txBody>
      </p:sp>
      <p:sp>
        <p:nvSpPr>
          <p:cNvPr id="3" name="Content Placeholder 2">
            <a:extLst>
              <a:ext uri="{FF2B5EF4-FFF2-40B4-BE49-F238E27FC236}">
                <a16:creationId xmlns:a16="http://schemas.microsoft.com/office/drawing/2014/main" id="{179FD8D4-DAC5-4950-A4E4-A55D0CE236A4}"/>
              </a:ext>
            </a:extLst>
          </p:cNvPr>
          <p:cNvSpPr>
            <a:spLocks noGrp="1"/>
          </p:cNvSpPr>
          <p:nvPr>
            <p:ph idx="1"/>
          </p:nvPr>
        </p:nvSpPr>
        <p:spPr>
          <a:xfrm>
            <a:off x="294289" y="1343847"/>
            <a:ext cx="11603421" cy="4824248"/>
          </a:xfrm>
        </p:spPr>
        <p:txBody>
          <a:bodyPr>
            <a:noAutofit/>
          </a:bodyPr>
          <a:lstStyle/>
          <a:p>
            <a:pPr marL="0" indent="0">
              <a:buNone/>
            </a:pPr>
            <a:r>
              <a:rPr lang="en-US" sz="3000" dirty="0">
                <a:latin typeface="Centaur" panose="02030504050205020304" pitchFamily="18" charset="0"/>
              </a:rPr>
              <a:t>We encourage the children to become independent from when they first start at Brookfield Park. </a:t>
            </a:r>
          </a:p>
          <a:p>
            <a:pPr marL="0" indent="0">
              <a:buNone/>
            </a:pPr>
            <a:r>
              <a:rPr lang="en-US" sz="3000" dirty="0">
                <a:latin typeface="Centaur" panose="02030504050205020304" pitchFamily="18" charset="0"/>
              </a:rPr>
              <a:t>When they first start we ask that you assist your child in the morning but not to do everything for them. </a:t>
            </a:r>
          </a:p>
          <a:p>
            <a:pPr marL="0" indent="0">
              <a:buNone/>
            </a:pPr>
            <a:r>
              <a:rPr lang="en-US" sz="3000" dirty="0">
                <a:latin typeface="Centaur" panose="02030504050205020304" pitchFamily="18" charset="0"/>
              </a:rPr>
              <a:t>We encourage them to hang up their coat, put their book bag &amp; lunch box away. </a:t>
            </a:r>
          </a:p>
          <a:p>
            <a:pPr marL="0" indent="0">
              <a:buNone/>
            </a:pPr>
            <a:r>
              <a:rPr lang="en-US" sz="3000" dirty="0">
                <a:latin typeface="Centaur" panose="02030504050205020304" pitchFamily="18" charset="0"/>
              </a:rPr>
              <a:t> We do expect children to be toilet trained before they attend Nursery, but we can assist with this stage of development. Can they go to the toilet by themselves? </a:t>
            </a:r>
          </a:p>
          <a:p>
            <a:pPr marL="0" indent="0">
              <a:buNone/>
            </a:pPr>
            <a:r>
              <a:rPr lang="en-US" sz="3000" dirty="0">
                <a:latin typeface="Centaur" panose="02030504050205020304" pitchFamily="18" charset="0"/>
              </a:rPr>
              <a:t>Can they take their coat, jumper &amp; shoes on &amp; off? </a:t>
            </a:r>
          </a:p>
          <a:p>
            <a:pPr marL="0" indent="0">
              <a:buNone/>
            </a:pPr>
            <a:r>
              <a:rPr lang="en-US" sz="3000" dirty="0">
                <a:latin typeface="Centaur" panose="02030504050205020304" pitchFamily="18" charset="0"/>
              </a:rPr>
              <a:t>Can they drink from a small plastic glass? </a:t>
            </a:r>
          </a:p>
          <a:p>
            <a:pPr marL="0" indent="0">
              <a:buNone/>
            </a:pPr>
            <a:r>
              <a:rPr lang="en-US" sz="3000" dirty="0">
                <a:latin typeface="Centaur" panose="02030504050205020304" pitchFamily="18" charset="0"/>
              </a:rPr>
              <a:t>Can they use a spoon?</a:t>
            </a:r>
            <a:endParaRPr lang="en-GB" sz="3000" dirty="0">
              <a:latin typeface="Centaur" panose="02030504050205020304" pitchFamily="18" charset="0"/>
            </a:endParaRPr>
          </a:p>
        </p:txBody>
      </p:sp>
    </p:spTree>
    <p:extLst>
      <p:ext uri="{BB962C8B-B14F-4D97-AF65-F5344CB8AC3E}">
        <p14:creationId xmlns:p14="http://schemas.microsoft.com/office/powerpoint/2010/main" val="2242144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65149"/>
            <a:ext cx="10515600" cy="1107364"/>
          </a:xfrm>
        </p:spPr>
        <p:txBody>
          <a:bodyPr>
            <a:normAutofit/>
          </a:bodyPr>
          <a:lstStyle/>
          <a:p>
            <a:pPr algn="ctr"/>
            <a:r>
              <a:rPr lang="en-US" sz="5000" dirty="0">
                <a:latin typeface="Centaur" panose="02030504050205020304" pitchFamily="18" charset="0"/>
              </a:rPr>
              <a:t>Daily Routines</a:t>
            </a:r>
            <a:endParaRPr lang="en-GB" sz="5000" dirty="0">
              <a:latin typeface="Centaur" panose="02030504050205020304" pitchFamily="18" charset="0"/>
            </a:endParaRPr>
          </a:p>
        </p:txBody>
      </p:sp>
      <p:sp>
        <p:nvSpPr>
          <p:cNvPr id="3" name="Content Placeholder 2">
            <a:extLst>
              <a:ext uri="{FF2B5EF4-FFF2-40B4-BE49-F238E27FC236}">
                <a16:creationId xmlns:a16="http://schemas.microsoft.com/office/drawing/2014/main" id="{179FD8D4-DAC5-4950-A4E4-A55D0CE236A4}"/>
              </a:ext>
            </a:extLst>
          </p:cNvPr>
          <p:cNvSpPr>
            <a:spLocks noGrp="1"/>
          </p:cNvSpPr>
          <p:nvPr>
            <p:ph idx="1"/>
          </p:nvPr>
        </p:nvSpPr>
        <p:spPr>
          <a:xfrm>
            <a:off x="294288" y="889163"/>
            <a:ext cx="11603421" cy="5543168"/>
          </a:xfrm>
        </p:spPr>
        <p:txBody>
          <a:bodyPr>
            <a:noAutofit/>
          </a:bodyPr>
          <a:lstStyle/>
          <a:p>
            <a:pPr marL="0" indent="0">
              <a:buNone/>
            </a:pPr>
            <a:endParaRPr lang="en-US" dirty="0">
              <a:solidFill>
                <a:srgbClr val="7030A0"/>
              </a:solidFill>
              <a:latin typeface="Centaur" panose="02030504050205020304" pitchFamily="18" charset="0"/>
            </a:endParaRPr>
          </a:p>
          <a:p>
            <a:pPr marL="0" indent="0">
              <a:buNone/>
            </a:pPr>
            <a:r>
              <a:rPr lang="en-US" dirty="0">
                <a:solidFill>
                  <a:srgbClr val="7030A0"/>
                </a:solidFill>
                <a:latin typeface="Centaur" panose="02030504050205020304" pitchFamily="18" charset="0"/>
              </a:rPr>
              <a:t>Welcome and enter the classroom.</a:t>
            </a:r>
          </a:p>
          <a:p>
            <a:pPr marL="0" indent="0">
              <a:buNone/>
            </a:pPr>
            <a:r>
              <a:rPr lang="en-US" dirty="0">
                <a:solidFill>
                  <a:srgbClr val="7030A0"/>
                </a:solidFill>
                <a:latin typeface="Centaur" panose="02030504050205020304" pitchFamily="18" charset="0"/>
              </a:rPr>
              <a:t>Put our belongings away.</a:t>
            </a:r>
          </a:p>
          <a:p>
            <a:pPr marL="0" indent="0">
              <a:buNone/>
            </a:pPr>
            <a:r>
              <a:rPr lang="en-US" dirty="0">
                <a:solidFill>
                  <a:srgbClr val="7030A0"/>
                </a:solidFill>
                <a:latin typeface="Centaur" panose="02030504050205020304" pitchFamily="18" charset="0"/>
              </a:rPr>
              <a:t>Self Registration, good morning, dinners and days of the week.</a:t>
            </a:r>
          </a:p>
          <a:p>
            <a:pPr marL="0" indent="0">
              <a:buNone/>
            </a:pPr>
            <a:r>
              <a:rPr lang="en-US" dirty="0">
                <a:solidFill>
                  <a:srgbClr val="7030A0"/>
                </a:solidFill>
                <a:latin typeface="Centaur" panose="02030504050205020304" pitchFamily="18" charset="0"/>
              </a:rPr>
              <a:t>Daily </a:t>
            </a:r>
            <a:r>
              <a:rPr lang="en-US" dirty="0">
                <a:solidFill>
                  <a:srgbClr val="FFFF00"/>
                </a:solidFill>
                <a:latin typeface="Centaur" panose="02030504050205020304" pitchFamily="18" charset="0"/>
              </a:rPr>
              <a:t>phonics</a:t>
            </a:r>
            <a:r>
              <a:rPr lang="en-US" dirty="0">
                <a:solidFill>
                  <a:srgbClr val="7030A0"/>
                </a:solidFill>
                <a:latin typeface="Centaur" panose="02030504050205020304" pitchFamily="18" charset="0"/>
              </a:rPr>
              <a:t> and </a:t>
            </a:r>
            <a:r>
              <a:rPr lang="en-US" dirty="0">
                <a:solidFill>
                  <a:srgbClr val="00B0F0"/>
                </a:solidFill>
                <a:latin typeface="Centaur" panose="02030504050205020304" pitchFamily="18" charset="0"/>
              </a:rPr>
              <a:t>maths</a:t>
            </a:r>
            <a:r>
              <a:rPr lang="en-US" dirty="0">
                <a:solidFill>
                  <a:srgbClr val="7030A0"/>
                </a:solidFill>
                <a:latin typeface="Centaur" panose="02030504050205020304" pitchFamily="18" charset="0"/>
              </a:rPr>
              <a:t> activities.          </a:t>
            </a:r>
          </a:p>
          <a:p>
            <a:pPr marL="0" indent="0">
              <a:buNone/>
            </a:pPr>
            <a:r>
              <a:rPr lang="en-US" dirty="0">
                <a:solidFill>
                  <a:srgbClr val="7030A0"/>
                </a:solidFill>
                <a:latin typeface="Centaur" panose="02030504050205020304" pitchFamily="18" charset="0"/>
              </a:rPr>
              <a:t>Lunch 11:50am – 12:50pm</a:t>
            </a:r>
          </a:p>
          <a:p>
            <a:pPr marL="0" indent="0">
              <a:buNone/>
            </a:pPr>
            <a:r>
              <a:rPr lang="en-US" dirty="0">
                <a:latin typeface="Centaur" panose="02030504050205020304" pitchFamily="18" charset="0"/>
              </a:rPr>
              <a:t>Throughout the week, we cover our topic activities through different areas of learning, covering all aspects of the EYFS. </a:t>
            </a:r>
          </a:p>
          <a:p>
            <a:pPr marL="0" indent="0">
              <a:buNone/>
            </a:pPr>
            <a:endParaRPr lang="en-US" dirty="0">
              <a:solidFill>
                <a:srgbClr val="FF0000"/>
              </a:solidFill>
              <a:latin typeface="Centaur" panose="02030504050205020304" pitchFamily="18" charset="0"/>
            </a:endParaRPr>
          </a:p>
          <a:p>
            <a:pPr marL="0" indent="0">
              <a:buNone/>
            </a:pPr>
            <a:r>
              <a:rPr lang="en-US" dirty="0">
                <a:latin typeface="Centaur" panose="02030504050205020304" pitchFamily="18" charset="0"/>
              </a:rPr>
              <a:t>Songs and stories everyday!</a:t>
            </a:r>
            <a:endParaRPr lang="en-GB" dirty="0">
              <a:latin typeface="Centaur" panose="02030504050205020304" pitchFamily="18" charset="0"/>
            </a:endParaRPr>
          </a:p>
        </p:txBody>
      </p:sp>
    </p:spTree>
    <p:extLst>
      <p:ext uri="{BB962C8B-B14F-4D97-AF65-F5344CB8AC3E}">
        <p14:creationId xmlns:p14="http://schemas.microsoft.com/office/powerpoint/2010/main" val="914828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200" y="128440"/>
            <a:ext cx="10515600" cy="1107364"/>
          </a:xfrm>
        </p:spPr>
        <p:txBody>
          <a:bodyPr>
            <a:normAutofit/>
          </a:bodyPr>
          <a:lstStyle/>
          <a:p>
            <a:pPr algn="ctr"/>
            <a:r>
              <a:rPr lang="en-US" sz="5000" dirty="0">
                <a:latin typeface="Centaur" panose="02030504050205020304" pitchFamily="18" charset="0"/>
              </a:rPr>
              <a:t>Getting Messy!</a:t>
            </a:r>
            <a:endParaRPr lang="en-GB" sz="5000" dirty="0">
              <a:latin typeface="Centaur" panose="02030504050205020304" pitchFamily="18" charset="0"/>
            </a:endParaRPr>
          </a:p>
        </p:txBody>
      </p:sp>
      <p:sp>
        <p:nvSpPr>
          <p:cNvPr id="4" name="TextBox 3">
            <a:extLst>
              <a:ext uri="{FF2B5EF4-FFF2-40B4-BE49-F238E27FC236}">
                <a16:creationId xmlns:a16="http://schemas.microsoft.com/office/drawing/2014/main" id="{B3EF35B4-B320-49E1-94CA-D98847232CFD}"/>
              </a:ext>
            </a:extLst>
          </p:cNvPr>
          <p:cNvSpPr txBox="1"/>
          <p:nvPr/>
        </p:nvSpPr>
        <p:spPr>
          <a:xfrm>
            <a:off x="4038600" y="6290441"/>
            <a:ext cx="4114800" cy="369332"/>
          </a:xfrm>
          <a:prstGeom prst="rect">
            <a:avLst/>
          </a:prstGeom>
          <a:noFill/>
        </p:spPr>
        <p:txBody>
          <a:bodyPr wrap="square" rtlCol="0">
            <a:spAutoFit/>
          </a:bodyPr>
          <a:lstStyle/>
          <a:p>
            <a:r>
              <a:rPr lang="en-US" sz="1800" dirty="0">
                <a:latin typeface="Centaur" panose="02030504050205020304" pitchFamily="18" charset="0"/>
              </a:rPr>
              <a:t>…Growing together in faith, love and learning</a:t>
            </a:r>
            <a:endParaRPr lang="en-GB" sz="1800" dirty="0">
              <a:latin typeface="Centaur" panose="02030504050205020304" pitchFamily="18" charset="0"/>
            </a:endParaRP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5972E014-7A71-4217-A062-EE94C6CC632B}"/>
              </a:ext>
            </a:extLst>
          </p:cNvPr>
          <p:cNvPicPr>
            <a:picLocks noChangeAspect="1"/>
          </p:cNvPicPr>
          <p:nvPr/>
        </p:nvPicPr>
        <p:blipFill rotWithShape="1">
          <a:blip r:embed="rId2"/>
          <a:srcRect t="17931" b="14713"/>
          <a:stretch/>
        </p:blipFill>
        <p:spPr>
          <a:xfrm>
            <a:off x="3852822" y="1175600"/>
            <a:ext cx="4300578" cy="5159264"/>
          </a:xfrm>
          <a:prstGeom prst="rect">
            <a:avLst/>
          </a:prstGeom>
        </p:spPr>
      </p:pic>
    </p:spTree>
    <p:extLst>
      <p:ext uri="{BB962C8B-B14F-4D97-AF65-F5344CB8AC3E}">
        <p14:creationId xmlns:p14="http://schemas.microsoft.com/office/powerpoint/2010/main" val="1725280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98247"/>
            <a:ext cx="10515600" cy="1410111"/>
          </a:xfrm>
        </p:spPr>
        <p:txBody>
          <a:bodyPr>
            <a:noAutofit/>
          </a:bodyPr>
          <a:lstStyle/>
          <a:p>
            <a:pPr algn="ctr"/>
            <a:r>
              <a:rPr lang="en-US" sz="5000" dirty="0">
                <a:latin typeface="Centaur" panose="02030504050205020304" pitchFamily="18" charset="0"/>
              </a:rPr>
              <a:t>There are times that your child will need First Aid…. </a:t>
            </a:r>
            <a:endParaRPr lang="en-GB" sz="5000" dirty="0">
              <a:latin typeface="Centaur" panose="02030504050205020304" pitchFamily="18" charset="0"/>
            </a:endParaRP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Content Placeholder 2">
            <a:extLst>
              <a:ext uri="{FF2B5EF4-FFF2-40B4-BE49-F238E27FC236}">
                <a16:creationId xmlns:a16="http://schemas.microsoft.com/office/drawing/2014/main" id="{8A1FCCA4-A1EA-40E3-9707-82BA64CC02D2}"/>
              </a:ext>
            </a:extLst>
          </p:cNvPr>
          <p:cNvSpPr>
            <a:spLocks noGrp="1"/>
          </p:cNvSpPr>
          <p:nvPr>
            <p:ph idx="1"/>
          </p:nvPr>
        </p:nvSpPr>
        <p:spPr>
          <a:xfrm>
            <a:off x="294289" y="1343846"/>
            <a:ext cx="11603421" cy="5072719"/>
          </a:xfrm>
        </p:spPr>
        <p:txBody>
          <a:bodyPr>
            <a:noAutofit/>
          </a:bodyPr>
          <a:lstStyle/>
          <a:p>
            <a:pPr>
              <a:buFont typeface="Wingdings" panose="05000000000000000000" pitchFamily="2" charset="2"/>
              <a:buChar char="q"/>
            </a:pPr>
            <a:r>
              <a:rPr lang="en-US" sz="2500" dirty="0">
                <a:latin typeface="Centaur" panose="02030504050205020304" pitchFamily="18" charset="0"/>
              </a:rPr>
              <a:t>Major &amp; Complex needs – You will need to complete a Health Care Plan. </a:t>
            </a:r>
          </a:p>
          <a:p>
            <a:pPr>
              <a:buFont typeface="Wingdings" panose="05000000000000000000" pitchFamily="2" charset="2"/>
              <a:buChar char="q"/>
            </a:pPr>
            <a:r>
              <a:rPr lang="en-US" sz="2500" dirty="0">
                <a:latin typeface="Centaur" panose="02030504050205020304" pitchFamily="18" charset="0"/>
              </a:rPr>
              <a:t>Allergies – Please inform us of any allergy (even if not likely to be in contact with allergen in Nursery)  </a:t>
            </a:r>
          </a:p>
          <a:p>
            <a:pPr>
              <a:buFont typeface="Wingdings" panose="05000000000000000000" pitchFamily="2" charset="2"/>
              <a:buChar char="q"/>
            </a:pPr>
            <a:r>
              <a:rPr lang="en-US" sz="2500" dirty="0">
                <a:latin typeface="Centaur" panose="02030504050205020304" pitchFamily="18" charset="0"/>
              </a:rPr>
              <a:t>Inhalers – You must send one in to be kept in class. </a:t>
            </a:r>
          </a:p>
          <a:p>
            <a:pPr>
              <a:buFont typeface="Wingdings" panose="05000000000000000000" pitchFamily="2" charset="2"/>
              <a:buChar char="q"/>
            </a:pPr>
            <a:r>
              <a:rPr lang="en-US" sz="2500" dirty="0">
                <a:latin typeface="Centaur" panose="02030504050205020304" pitchFamily="18" charset="0"/>
              </a:rPr>
              <a:t>Sun cream must be applied before school. </a:t>
            </a:r>
          </a:p>
          <a:p>
            <a:pPr>
              <a:buFont typeface="Wingdings" panose="05000000000000000000" pitchFamily="2" charset="2"/>
              <a:buChar char="q"/>
            </a:pPr>
            <a:r>
              <a:rPr lang="en-US" sz="2500" dirty="0">
                <a:latin typeface="Centaur" panose="02030504050205020304" pitchFamily="18" charset="0"/>
              </a:rPr>
              <a:t>Medicines – Please complete a request form at the office if you need us to give medicine. </a:t>
            </a:r>
          </a:p>
          <a:p>
            <a:pPr>
              <a:buFont typeface="Wingdings" panose="05000000000000000000" pitchFamily="2" charset="2"/>
              <a:buChar char="q"/>
            </a:pPr>
            <a:r>
              <a:rPr lang="en-US" sz="2500" dirty="0">
                <a:latin typeface="Centaur" panose="02030504050205020304" pitchFamily="18" charset="0"/>
              </a:rPr>
              <a:t>Rashes – We will ask you to get these confirmed by a Doctor or Nurse. </a:t>
            </a:r>
          </a:p>
          <a:p>
            <a:pPr>
              <a:buFont typeface="Wingdings" panose="05000000000000000000" pitchFamily="2" charset="2"/>
              <a:buChar char="q"/>
            </a:pPr>
            <a:r>
              <a:rPr lang="en-US" sz="2500" dirty="0">
                <a:latin typeface="Centaur" panose="02030504050205020304" pitchFamily="18" charset="0"/>
              </a:rPr>
              <a:t>Sickness – Your child Must be kept off for 48 hours from the last episode. </a:t>
            </a:r>
          </a:p>
          <a:p>
            <a:pPr>
              <a:buFont typeface="Wingdings" panose="05000000000000000000" pitchFamily="2" charset="2"/>
              <a:buChar char="q"/>
            </a:pPr>
            <a:r>
              <a:rPr lang="en-US" sz="2500" dirty="0">
                <a:latin typeface="Centaur" panose="02030504050205020304" pitchFamily="18" charset="0"/>
              </a:rPr>
              <a:t>Accidents – Bump letter – MAJOR BUMPS – You will be informed. </a:t>
            </a:r>
          </a:p>
          <a:p>
            <a:pPr>
              <a:buFont typeface="Wingdings" panose="05000000000000000000" pitchFamily="2" charset="2"/>
              <a:buChar char="q"/>
            </a:pPr>
            <a:r>
              <a:rPr lang="en-US" sz="2500" dirty="0">
                <a:latin typeface="Centaur" panose="02030504050205020304" pitchFamily="18" charset="0"/>
              </a:rPr>
              <a:t>Nit Night!!!! Please check your child's hair once a week.</a:t>
            </a:r>
            <a:endParaRPr lang="en-GB" sz="2500" dirty="0">
              <a:latin typeface="Centaur" panose="02030504050205020304" pitchFamily="18" charset="0"/>
            </a:endParaRPr>
          </a:p>
        </p:txBody>
      </p:sp>
      <p:pic>
        <p:nvPicPr>
          <p:cNvPr id="3" name="Picture 2">
            <a:extLst>
              <a:ext uri="{FF2B5EF4-FFF2-40B4-BE49-F238E27FC236}">
                <a16:creationId xmlns:a16="http://schemas.microsoft.com/office/drawing/2014/main" id="{6553C307-9562-2F3A-4433-AF073EDFB7B4}"/>
              </a:ext>
            </a:extLst>
          </p:cNvPr>
          <p:cNvPicPr>
            <a:picLocks noChangeAspect="1"/>
          </p:cNvPicPr>
          <p:nvPr/>
        </p:nvPicPr>
        <p:blipFill>
          <a:blip r:embed="rId2"/>
          <a:stretch>
            <a:fillRect/>
          </a:stretch>
        </p:blipFill>
        <p:spPr>
          <a:xfrm>
            <a:off x="10015948" y="4911184"/>
            <a:ext cx="1762069" cy="1762069"/>
          </a:xfrm>
          <a:prstGeom prst="rect">
            <a:avLst/>
          </a:prstGeom>
        </p:spPr>
      </p:pic>
    </p:spTree>
    <p:extLst>
      <p:ext uri="{BB962C8B-B14F-4D97-AF65-F5344CB8AC3E}">
        <p14:creationId xmlns:p14="http://schemas.microsoft.com/office/powerpoint/2010/main" val="3862649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98247"/>
            <a:ext cx="10515600" cy="1410111"/>
          </a:xfrm>
        </p:spPr>
        <p:txBody>
          <a:bodyPr>
            <a:noAutofit/>
          </a:bodyPr>
          <a:lstStyle/>
          <a:p>
            <a:pPr algn="ctr"/>
            <a:r>
              <a:rPr lang="en-GB" sz="5000" dirty="0">
                <a:latin typeface="Centaur" panose="02030504050205020304" pitchFamily="18" charset="0"/>
              </a:rPr>
              <a:t>TAPESTRY Online Learning Journal</a:t>
            </a: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Content Placeholder 2">
            <a:extLst>
              <a:ext uri="{FF2B5EF4-FFF2-40B4-BE49-F238E27FC236}">
                <a16:creationId xmlns:a16="http://schemas.microsoft.com/office/drawing/2014/main" id="{8A1FCCA4-A1EA-40E3-9707-82BA64CC02D2}"/>
              </a:ext>
            </a:extLst>
          </p:cNvPr>
          <p:cNvSpPr>
            <a:spLocks noGrp="1"/>
          </p:cNvSpPr>
          <p:nvPr>
            <p:ph idx="1"/>
          </p:nvPr>
        </p:nvSpPr>
        <p:spPr>
          <a:xfrm>
            <a:off x="294289" y="1343846"/>
            <a:ext cx="11603421" cy="5072719"/>
          </a:xfrm>
        </p:spPr>
        <p:txBody>
          <a:bodyPr>
            <a:noAutofit/>
          </a:bodyPr>
          <a:lstStyle/>
          <a:p>
            <a:pPr marL="0" indent="0">
              <a:buNone/>
            </a:pPr>
            <a:r>
              <a:rPr lang="en-US" sz="2600" dirty="0">
                <a:latin typeface="Centaur" panose="02030504050205020304" pitchFamily="18" charset="0"/>
              </a:rPr>
              <a:t>We use ‘TAPESTRY’, an online learning journal. </a:t>
            </a:r>
          </a:p>
          <a:p>
            <a:pPr marL="0" indent="0">
              <a:buNone/>
            </a:pPr>
            <a:r>
              <a:rPr lang="en-US" sz="2600" dirty="0">
                <a:latin typeface="Centaur" panose="02030504050205020304" pitchFamily="18" charset="0"/>
              </a:rPr>
              <a:t>We will take photographs and videos to collect as evidence of your child’s special moments in school. We will attach notes to each photograph or video explaining the context and exactly what learning has been demonstrated. </a:t>
            </a:r>
          </a:p>
          <a:p>
            <a:pPr marL="0" indent="0">
              <a:buNone/>
            </a:pPr>
            <a:r>
              <a:rPr lang="en-US" sz="2600" dirty="0">
                <a:latin typeface="Centaur" panose="02030504050205020304" pitchFamily="18" charset="0"/>
              </a:rPr>
              <a:t>We continue to use this once your child is in Reception class.</a:t>
            </a:r>
          </a:p>
          <a:p>
            <a:pPr marL="0" indent="0">
              <a:buNone/>
            </a:pPr>
            <a:endParaRPr lang="en-US" sz="1500" dirty="0">
              <a:latin typeface="Centaur" panose="02030504050205020304" pitchFamily="18" charset="0"/>
            </a:endParaRPr>
          </a:p>
          <a:p>
            <a:pPr marL="0" indent="0">
              <a:buNone/>
            </a:pPr>
            <a:r>
              <a:rPr lang="en-US" sz="2600" dirty="0">
                <a:latin typeface="Centaur" panose="02030504050205020304" pitchFamily="18" charset="0"/>
              </a:rPr>
              <a:t>All children's assessment records are stored in a secure UK ‘cloud’ which is highly confidential, encrypted and password protected. There will be only you and school who are able to access any of your child’s learning information. </a:t>
            </a:r>
          </a:p>
          <a:p>
            <a:pPr marL="0" indent="0">
              <a:buNone/>
            </a:pPr>
            <a:r>
              <a:rPr lang="en-US" sz="2600" dirty="0">
                <a:latin typeface="Centaur" panose="02030504050205020304" pitchFamily="18" charset="0"/>
              </a:rPr>
              <a:t>We recommend that you download the Tapestry App to your phone. You can access the information through the Tapestry App on your phone and through your home computer.       You will receive details and a consent form to complete before starting Nursery. When your account is active you will receive an email. (This may go to your junk mail).</a:t>
            </a:r>
            <a:endParaRPr lang="en-GB" sz="2600" dirty="0">
              <a:latin typeface="Centaur" panose="02030504050205020304" pitchFamily="18" charset="0"/>
            </a:endParaRPr>
          </a:p>
        </p:txBody>
      </p:sp>
      <p:pic>
        <p:nvPicPr>
          <p:cNvPr id="3" name="Picture 2">
            <a:extLst>
              <a:ext uri="{FF2B5EF4-FFF2-40B4-BE49-F238E27FC236}">
                <a16:creationId xmlns:a16="http://schemas.microsoft.com/office/drawing/2014/main" id="{492ED5A4-CA49-BD59-CC44-E13060CD543B}"/>
              </a:ext>
            </a:extLst>
          </p:cNvPr>
          <p:cNvPicPr>
            <a:picLocks noChangeAspect="1"/>
          </p:cNvPicPr>
          <p:nvPr/>
        </p:nvPicPr>
        <p:blipFill>
          <a:blip r:embed="rId2"/>
          <a:stretch>
            <a:fillRect/>
          </a:stretch>
        </p:blipFill>
        <p:spPr>
          <a:xfrm>
            <a:off x="294288" y="98247"/>
            <a:ext cx="1245599" cy="1245599"/>
          </a:xfrm>
          <a:prstGeom prst="rect">
            <a:avLst/>
          </a:prstGeom>
        </p:spPr>
      </p:pic>
      <p:pic>
        <p:nvPicPr>
          <p:cNvPr id="5" name="Picture 4">
            <a:extLst>
              <a:ext uri="{FF2B5EF4-FFF2-40B4-BE49-F238E27FC236}">
                <a16:creationId xmlns:a16="http://schemas.microsoft.com/office/drawing/2014/main" id="{36EAD81E-37B9-2474-6EAA-C6B44CB0314B}"/>
              </a:ext>
            </a:extLst>
          </p:cNvPr>
          <p:cNvPicPr>
            <a:picLocks noChangeAspect="1"/>
          </p:cNvPicPr>
          <p:nvPr/>
        </p:nvPicPr>
        <p:blipFill>
          <a:blip r:embed="rId3"/>
          <a:stretch>
            <a:fillRect/>
          </a:stretch>
        </p:blipFill>
        <p:spPr>
          <a:xfrm>
            <a:off x="10647921" y="100154"/>
            <a:ext cx="1249788" cy="1243692"/>
          </a:xfrm>
          <a:prstGeom prst="rect">
            <a:avLst/>
          </a:prstGeom>
        </p:spPr>
      </p:pic>
    </p:spTree>
    <p:extLst>
      <p:ext uri="{BB962C8B-B14F-4D97-AF65-F5344CB8AC3E}">
        <p14:creationId xmlns:p14="http://schemas.microsoft.com/office/powerpoint/2010/main" val="557591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98247"/>
            <a:ext cx="10515600" cy="1410111"/>
          </a:xfrm>
        </p:spPr>
        <p:txBody>
          <a:bodyPr>
            <a:noAutofit/>
          </a:bodyPr>
          <a:lstStyle/>
          <a:p>
            <a:pPr algn="ctr"/>
            <a:r>
              <a:rPr lang="en-GB" sz="5000" dirty="0">
                <a:latin typeface="Centaur" panose="02030504050205020304" pitchFamily="18" charset="0"/>
              </a:rPr>
              <a:t>All About Me</a:t>
            </a: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Content Placeholder 2">
            <a:extLst>
              <a:ext uri="{FF2B5EF4-FFF2-40B4-BE49-F238E27FC236}">
                <a16:creationId xmlns:a16="http://schemas.microsoft.com/office/drawing/2014/main" id="{8A1FCCA4-A1EA-40E3-9707-82BA64CC02D2}"/>
              </a:ext>
            </a:extLst>
          </p:cNvPr>
          <p:cNvSpPr>
            <a:spLocks noGrp="1"/>
          </p:cNvSpPr>
          <p:nvPr>
            <p:ph idx="1"/>
          </p:nvPr>
        </p:nvSpPr>
        <p:spPr>
          <a:xfrm>
            <a:off x="294289" y="1343846"/>
            <a:ext cx="11603421" cy="5072719"/>
          </a:xfrm>
        </p:spPr>
        <p:txBody>
          <a:bodyPr>
            <a:noAutofit/>
          </a:bodyPr>
          <a:lstStyle/>
          <a:p>
            <a:pPr marL="0" indent="0">
              <a:buNone/>
            </a:pPr>
            <a:r>
              <a:rPr lang="en-US" sz="3000" dirty="0">
                <a:latin typeface="Centaur" panose="02030504050205020304" pitchFamily="18" charset="0"/>
              </a:rPr>
              <a:t>Over the coming days we will send home your child's Nursery journey book- inside there are 2 pages for you to compete with your child all about them. Please allow your children do draw and mark make on these pages and please write to tell us their answers to their </a:t>
            </a:r>
            <a:r>
              <a:rPr lang="en-US" sz="3000" dirty="0" err="1">
                <a:latin typeface="Centaur" panose="02030504050205020304" pitchFamily="18" charset="0"/>
              </a:rPr>
              <a:t>favourite</a:t>
            </a:r>
            <a:r>
              <a:rPr lang="en-US" sz="3000" dirty="0">
                <a:latin typeface="Centaur" panose="02030504050205020304" pitchFamily="18" charset="0"/>
              </a:rPr>
              <a:t> things.</a:t>
            </a:r>
          </a:p>
          <a:p>
            <a:pPr marL="0" indent="0">
              <a:buNone/>
            </a:pPr>
            <a:r>
              <a:rPr lang="en-US" sz="3000" b="1" dirty="0">
                <a:latin typeface="Centaur" panose="02030504050205020304" pitchFamily="18" charset="0"/>
              </a:rPr>
              <a:t>Please send this book back into Nursery as soon as you can. Thank you</a:t>
            </a:r>
          </a:p>
          <a:p>
            <a:pPr marL="0" indent="0">
              <a:buNone/>
            </a:pPr>
            <a:endParaRPr lang="en-US" sz="1500" dirty="0">
              <a:latin typeface="Centaur" panose="02030504050205020304" pitchFamily="18" charset="0"/>
            </a:endParaRPr>
          </a:p>
          <a:p>
            <a:pPr marL="0" indent="0">
              <a:buNone/>
            </a:pPr>
            <a:r>
              <a:rPr lang="en-US" sz="3000" dirty="0">
                <a:latin typeface="Centaur" panose="02030504050205020304" pitchFamily="18" charset="0"/>
              </a:rPr>
              <a:t>This gives us a wonderful insight into your child &amp; helps us to </a:t>
            </a:r>
          </a:p>
          <a:p>
            <a:pPr marL="0" indent="0">
              <a:buNone/>
            </a:pPr>
            <a:r>
              <a:rPr lang="en-US" sz="3000" dirty="0">
                <a:latin typeface="Centaur" panose="02030504050205020304" pitchFamily="18" charset="0"/>
              </a:rPr>
              <a:t>settle them into Nursery.</a:t>
            </a:r>
            <a:endParaRPr lang="en-GB" sz="3000" dirty="0">
              <a:latin typeface="Centaur" panose="02030504050205020304" pitchFamily="18" charset="0"/>
            </a:endParaRPr>
          </a:p>
        </p:txBody>
      </p:sp>
      <p:sp>
        <p:nvSpPr>
          <p:cNvPr id="7" name="AutoShape 2" descr="all about me clipart - Clip Art Library">
            <a:extLst>
              <a:ext uri="{FF2B5EF4-FFF2-40B4-BE49-F238E27FC236}">
                <a16:creationId xmlns:a16="http://schemas.microsoft.com/office/drawing/2014/main" id="{50B5122B-5B2D-44CB-AF25-C1073A5458E4}"/>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Transparent All About Me Clipart - Quotes For Thanking Students , Free  Transparent Clipart - ClipartKey">
            <a:extLst>
              <a:ext uri="{FF2B5EF4-FFF2-40B4-BE49-F238E27FC236}">
                <a16:creationId xmlns:a16="http://schemas.microsoft.com/office/drawing/2014/main" id="{1CEB2E62-E631-464A-97E8-0F1A2EB82FC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Transparent All About Me Clipart - Quotes For Thanking Students , Free  Transparent Clipart - ClipartKey">
            <a:extLst>
              <a:ext uri="{FF2B5EF4-FFF2-40B4-BE49-F238E27FC236}">
                <a16:creationId xmlns:a16="http://schemas.microsoft.com/office/drawing/2014/main" id="{936222D8-C65B-4B4A-BEBF-36D7C78F3468}"/>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 name="Picture 12">
            <a:extLst>
              <a:ext uri="{FF2B5EF4-FFF2-40B4-BE49-F238E27FC236}">
                <a16:creationId xmlns:a16="http://schemas.microsoft.com/office/drawing/2014/main" id="{D5CF0A60-2037-49DD-9BDD-4D49791289D0}"/>
              </a:ext>
            </a:extLst>
          </p:cNvPr>
          <p:cNvPicPr>
            <a:picLocks noChangeAspect="1"/>
          </p:cNvPicPr>
          <p:nvPr/>
        </p:nvPicPr>
        <p:blipFill>
          <a:blip r:embed="rId2">
            <a:clrChange>
              <a:clrFrom>
                <a:srgbClr val="F6F6F6"/>
              </a:clrFrom>
              <a:clrTo>
                <a:srgbClr val="F6F6F6">
                  <a:alpha val="0"/>
                </a:srgbClr>
              </a:clrTo>
            </a:clrChange>
          </a:blip>
          <a:stretch>
            <a:fillRect/>
          </a:stretch>
        </p:blipFill>
        <p:spPr>
          <a:xfrm>
            <a:off x="193936" y="4191000"/>
            <a:ext cx="4762500" cy="3048000"/>
          </a:xfrm>
          <a:prstGeom prst="rect">
            <a:avLst/>
          </a:prstGeom>
        </p:spPr>
      </p:pic>
      <p:sp>
        <p:nvSpPr>
          <p:cNvPr id="14" name="AutoShape 8" descr="All about Me. Hand Drawn Vector Lettering. Isolated on White Background.  Stock Vector - Illustration of background, text: 148383347">
            <a:extLst>
              <a:ext uri="{FF2B5EF4-FFF2-40B4-BE49-F238E27FC236}">
                <a16:creationId xmlns:a16="http://schemas.microsoft.com/office/drawing/2014/main" id="{3EA1840A-A891-4BE8-AB4E-B5F75AE8B70C}"/>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7510C5E1-CC3D-432A-9243-22FC983F3DA6}"/>
              </a:ext>
            </a:extLst>
          </p:cNvPr>
          <p:cNvPicPr>
            <a:picLocks noChangeAspect="1"/>
          </p:cNvPicPr>
          <p:nvPr/>
        </p:nvPicPr>
        <p:blipFill>
          <a:blip r:embed="rId3">
            <a:clrChange>
              <a:clrFrom>
                <a:srgbClr val="EEEEEE"/>
              </a:clrFrom>
              <a:clrTo>
                <a:srgbClr val="EEEEEE">
                  <a:alpha val="0"/>
                </a:srgbClr>
              </a:clrTo>
            </a:clrChange>
          </a:blip>
          <a:stretch>
            <a:fillRect/>
          </a:stretch>
        </p:blipFill>
        <p:spPr>
          <a:xfrm>
            <a:off x="7698468" y="4559272"/>
            <a:ext cx="4095750" cy="1909763"/>
          </a:xfrm>
          <a:prstGeom prst="rect">
            <a:avLst/>
          </a:prstGeom>
        </p:spPr>
      </p:pic>
      <p:pic>
        <p:nvPicPr>
          <p:cNvPr id="3" name="Picture 2">
            <a:extLst>
              <a:ext uri="{FF2B5EF4-FFF2-40B4-BE49-F238E27FC236}">
                <a16:creationId xmlns:a16="http://schemas.microsoft.com/office/drawing/2014/main" id="{1050C8B4-17DF-9787-A48F-A00F8504F12D}"/>
              </a:ext>
            </a:extLst>
          </p:cNvPr>
          <p:cNvPicPr>
            <a:picLocks noChangeAspect="1"/>
          </p:cNvPicPr>
          <p:nvPr/>
        </p:nvPicPr>
        <p:blipFill>
          <a:blip r:embed="rId4"/>
          <a:stretch>
            <a:fillRect/>
          </a:stretch>
        </p:blipFill>
        <p:spPr>
          <a:xfrm>
            <a:off x="5519896" y="4925938"/>
            <a:ext cx="1457007" cy="1457007"/>
          </a:xfrm>
          <a:prstGeom prst="rect">
            <a:avLst/>
          </a:prstGeom>
        </p:spPr>
      </p:pic>
    </p:spTree>
    <p:extLst>
      <p:ext uri="{BB962C8B-B14F-4D97-AF65-F5344CB8AC3E}">
        <p14:creationId xmlns:p14="http://schemas.microsoft.com/office/powerpoint/2010/main" val="3819460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98247"/>
            <a:ext cx="10515600" cy="1410111"/>
          </a:xfrm>
        </p:spPr>
        <p:txBody>
          <a:bodyPr>
            <a:noAutofit/>
          </a:bodyPr>
          <a:lstStyle/>
          <a:p>
            <a:pPr algn="ctr"/>
            <a:r>
              <a:rPr lang="en-US" sz="5000" dirty="0">
                <a:latin typeface="Centaur" panose="02030504050205020304" pitchFamily="18" charset="0"/>
              </a:rPr>
              <a:t>Reading books &amp; Book bags</a:t>
            </a:r>
            <a:endParaRPr lang="en-GB" sz="5000" dirty="0">
              <a:latin typeface="Centaur" panose="02030504050205020304" pitchFamily="18" charset="0"/>
            </a:endParaRP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2" descr="all about me clipart - Clip Art Library">
            <a:extLst>
              <a:ext uri="{FF2B5EF4-FFF2-40B4-BE49-F238E27FC236}">
                <a16:creationId xmlns:a16="http://schemas.microsoft.com/office/drawing/2014/main" id="{50B5122B-5B2D-44CB-AF25-C1073A5458E4}"/>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Transparent All About Me Clipart - Quotes For Thanking Students , Free  Transparent Clipart - ClipartKey">
            <a:extLst>
              <a:ext uri="{FF2B5EF4-FFF2-40B4-BE49-F238E27FC236}">
                <a16:creationId xmlns:a16="http://schemas.microsoft.com/office/drawing/2014/main" id="{1CEB2E62-E631-464A-97E8-0F1A2EB82FC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Transparent All About Me Clipart - Quotes For Thanking Students , Free  Transparent Clipart - ClipartKey">
            <a:extLst>
              <a:ext uri="{FF2B5EF4-FFF2-40B4-BE49-F238E27FC236}">
                <a16:creationId xmlns:a16="http://schemas.microsoft.com/office/drawing/2014/main" id="{936222D8-C65B-4B4A-BEBF-36D7C78F3468}"/>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8" descr="All about Me. Hand Drawn Vector Lettering. Isolated on White Background.  Stock Vector - Illustration of background, text: 148383347">
            <a:extLst>
              <a:ext uri="{FF2B5EF4-FFF2-40B4-BE49-F238E27FC236}">
                <a16:creationId xmlns:a16="http://schemas.microsoft.com/office/drawing/2014/main" id="{3EA1840A-A891-4BE8-AB4E-B5F75AE8B70C}"/>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Discussion Guide for Soliciting Staff Feedback on Your Screening Program -  Ages and Stages">
            <a:extLst>
              <a:ext uri="{FF2B5EF4-FFF2-40B4-BE49-F238E27FC236}">
                <a16:creationId xmlns:a16="http://schemas.microsoft.com/office/drawing/2014/main" id="{0921CF3C-5CEA-42A5-8B48-C8C858C655B1}"/>
              </a:ext>
            </a:extLst>
          </p:cNvPr>
          <p:cNvSpPr>
            <a:spLocks noChangeAspect="1" noChangeArrowheads="1"/>
          </p:cNvSpPr>
          <p:nvPr/>
        </p:nvSpPr>
        <p:spPr bwMode="auto">
          <a:xfrm>
            <a:off x="6705600" y="4038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Content Placeholder 10">
            <a:extLst>
              <a:ext uri="{FF2B5EF4-FFF2-40B4-BE49-F238E27FC236}">
                <a16:creationId xmlns:a16="http://schemas.microsoft.com/office/drawing/2014/main" id="{0397DF45-BD76-8BB6-E857-A0A966FE15BB}"/>
              </a:ext>
            </a:extLst>
          </p:cNvPr>
          <p:cNvSpPr>
            <a:spLocks noGrp="1"/>
          </p:cNvSpPr>
          <p:nvPr>
            <p:ph idx="1"/>
          </p:nvPr>
        </p:nvSpPr>
        <p:spPr>
          <a:xfrm>
            <a:off x="838200" y="1187355"/>
            <a:ext cx="10515600" cy="4989608"/>
          </a:xfrm>
        </p:spPr>
        <p:txBody>
          <a:bodyPr>
            <a:normAutofit lnSpcReduction="10000"/>
          </a:bodyPr>
          <a:lstStyle/>
          <a:p>
            <a:pPr marL="0" indent="0">
              <a:buNone/>
            </a:pPr>
            <a:endParaRPr lang="en-US" sz="2800" dirty="0">
              <a:latin typeface="Centaur" panose="02030504050205020304" pitchFamily="18" charset="0"/>
            </a:endParaRPr>
          </a:p>
          <a:p>
            <a:pPr marL="0" indent="0">
              <a:buNone/>
            </a:pPr>
            <a:r>
              <a:rPr lang="en-US" sz="2800" dirty="0">
                <a:latin typeface="Centaur" panose="02030504050205020304" pitchFamily="18" charset="0"/>
              </a:rPr>
              <a:t>Your child will be required to bring a school book bag to Nursery. </a:t>
            </a:r>
          </a:p>
          <a:p>
            <a:pPr marL="0" indent="0">
              <a:buNone/>
            </a:pPr>
            <a:r>
              <a:rPr lang="en-US" sz="2800" dirty="0">
                <a:latin typeface="Centaur" panose="02030504050205020304" pitchFamily="18" charset="0"/>
              </a:rPr>
              <a:t>You can buy one for £5 at the School Office.</a:t>
            </a:r>
          </a:p>
          <a:p>
            <a:r>
              <a:rPr lang="en-US" dirty="0">
                <a:latin typeface="Centaur" panose="02030504050205020304" pitchFamily="18" charset="0"/>
              </a:rPr>
              <a:t>No rucksacks please – send a labelled set of spare clothes </a:t>
            </a:r>
            <a:r>
              <a:rPr lang="en-US" dirty="0" err="1">
                <a:latin typeface="Centaur" panose="02030504050205020304" pitchFamily="18" charset="0"/>
              </a:rPr>
              <a:t>inc</a:t>
            </a:r>
            <a:r>
              <a:rPr lang="en-US" dirty="0">
                <a:latin typeface="Centaur" panose="02030504050205020304" pitchFamily="18" charset="0"/>
              </a:rPr>
              <a:t> underwear &amp; socks into school in a plastic bag. These will be kept in school.</a:t>
            </a:r>
          </a:p>
          <a:p>
            <a:r>
              <a:rPr lang="en-US" dirty="0">
                <a:latin typeface="Centaur" panose="02030504050205020304" pitchFamily="18" charset="0"/>
              </a:rPr>
              <a:t>If your child wears pull ups, please send a full pack in (labelled again!!) along with a pack of wipes. We will inform you when these are running low.</a:t>
            </a:r>
          </a:p>
          <a:p>
            <a:r>
              <a:rPr lang="en-US" dirty="0">
                <a:latin typeface="Centaur" panose="02030504050205020304" pitchFamily="18" charset="0"/>
              </a:rPr>
              <a:t>Your child will receive a story book for you to read to them every week – we can only send these home if you have a book bag. </a:t>
            </a:r>
          </a:p>
          <a:p>
            <a:r>
              <a:rPr lang="en-US" dirty="0">
                <a:latin typeface="Centaur" panose="02030504050205020304" pitchFamily="18" charset="0"/>
              </a:rPr>
              <a:t>We will change these weekly, so please send their book bag each time they attend Nursery.</a:t>
            </a:r>
            <a:endParaRPr lang="en-GB" dirty="0">
              <a:latin typeface="Centaur" panose="02030504050205020304" pitchFamily="18" charset="0"/>
            </a:endParaRPr>
          </a:p>
        </p:txBody>
      </p:sp>
      <p:pic>
        <p:nvPicPr>
          <p:cNvPr id="3074" name="Picture 2">
            <a:extLst>
              <a:ext uri="{FF2B5EF4-FFF2-40B4-BE49-F238E27FC236}">
                <a16:creationId xmlns:a16="http://schemas.microsoft.com/office/drawing/2014/main" id="{E5D6F9F3-5886-647C-A35D-ABD082A950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830" y="45107"/>
            <a:ext cx="1195388" cy="119538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B7A92E60-37C3-D842-D383-512316810753}"/>
              </a:ext>
            </a:extLst>
          </p:cNvPr>
          <p:cNvPicPr>
            <a:picLocks noChangeAspect="1"/>
          </p:cNvPicPr>
          <p:nvPr/>
        </p:nvPicPr>
        <p:blipFill>
          <a:blip r:embed="rId3"/>
          <a:stretch>
            <a:fillRect/>
          </a:stretch>
        </p:blipFill>
        <p:spPr>
          <a:xfrm>
            <a:off x="10756339" y="98247"/>
            <a:ext cx="1194920" cy="1194920"/>
          </a:xfrm>
          <a:prstGeom prst="rect">
            <a:avLst/>
          </a:prstGeom>
        </p:spPr>
      </p:pic>
    </p:spTree>
    <p:extLst>
      <p:ext uri="{BB962C8B-B14F-4D97-AF65-F5344CB8AC3E}">
        <p14:creationId xmlns:p14="http://schemas.microsoft.com/office/powerpoint/2010/main" val="3974107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98247"/>
            <a:ext cx="10515600" cy="1410111"/>
          </a:xfrm>
        </p:spPr>
        <p:txBody>
          <a:bodyPr>
            <a:noAutofit/>
          </a:bodyPr>
          <a:lstStyle/>
          <a:p>
            <a:pPr algn="ctr"/>
            <a:r>
              <a:rPr lang="en-US" sz="5000" dirty="0">
                <a:latin typeface="Centaur" panose="02030504050205020304" pitchFamily="18" charset="0"/>
              </a:rPr>
              <a:t>Dinner Time</a:t>
            </a:r>
            <a:endParaRPr lang="en-GB" sz="5000" dirty="0">
              <a:latin typeface="Centaur" panose="02030504050205020304" pitchFamily="18" charset="0"/>
            </a:endParaRP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Content Placeholder 2">
            <a:extLst>
              <a:ext uri="{FF2B5EF4-FFF2-40B4-BE49-F238E27FC236}">
                <a16:creationId xmlns:a16="http://schemas.microsoft.com/office/drawing/2014/main" id="{8A1FCCA4-A1EA-40E3-9707-82BA64CC02D2}"/>
              </a:ext>
            </a:extLst>
          </p:cNvPr>
          <p:cNvSpPr>
            <a:spLocks noGrp="1"/>
          </p:cNvSpPr>
          <p:nvPr>
            <p:ph idx="1"/>
          </p:nvPr>
        </p:nvSpPr>
        <p:spPr>
          <a:xfrm>
            <a:off x="294289" y="1328080"/>
            <a:ext cx="11603421" cy="6150893"/>
          </a:xfrm>
        </p:spPr>
        <p:txBody>
          <a:bodyPr>
            <a:noAutofit/>
          </a:bodyPr>
          <a:lstStyle/>
          <a:p>
            <a:r>
              <a:rPr lang="en-US" sz="2400" dirty="0">
                <a:latin typeface="Centaur" panose="02030504050205020304" pitchFamily="18" charset="0"/>
              </a:rPr>
              <a:t>Hot school lunches are available for children who attend full time, these are £2.70 each. Menus are on our weekly newsletter, or you can send a packed lunch. Free school meals are available for families in receipt of certain benefits- there is a form in your pack if you think you are eligible to claim these. </a:t>
            </a:r>
          </a:p>
          <a:p>
            <a:r>
              <a:rPr lang="en-US" sz="2400" dirty="0">
                <a:latin typeface="Centaur" panose="02030504050205020304" pitchFamily="18" charset="0"/>
              </a:rPr>
              <a:t>We ask that children do not bring grapes or any nuts/seeds to Nursery . </a:t>
            </a:r>
          </a:p>
          <a:p>
            <a:r>
              <a:rPr lang="en-US" sz="2400" dirty="0">
                <a:latin typeface="Centaur" panose="02030504050205020304" pitchFamily="18" charset="0"/>
              </a:rPr>
              <a:t>Nursery Children who attend either the morning or afternoon session do not need to bring a lunch with them.</a:t>
            </a:r>
          </a:p>
          <a:p>
            <a:r>
              <a:rPr lang="en-US" sz="2400" dirty="0">
                <a:latin typeface="Centaur" panose="02030504050205020304" pitchFamily="18" charset="0"/>
              </a:rPr>
              <a:t>At lunch time, Nursery children sit together with Reception class in the small dining room in our school hall. We will inform you at home time if your child </a:t>
            </a:r>
            <a:r>
              <a:rPr lang="en-US" sz="2400" u="sng" dirty="0">
                <a:latin typeface="Centaur" panose="02030504050205020304" pitchFamily="18" charset="0"/>
              </a:rPr>
              <a:t>has not </a:t>
            </a:r>
            <a:r>
              <a:rPr lang="en-US" sz="2400" dirty="0">
                <a:latin typeface="Centaur" panose="02030504050205020304" pitchFamily="18" charset="0"/>
              </a:rPr>
              <a:t>eaten their lunch. Otherwise, your child is having a happy lunch. </a:t>
            </a:r>
          </a:p>
          <a:p>
            <a:r>
              <a:rPr lang="en-US" sz="2400" dirty="0">
                <a:latin typeface="Centaur" panose="02030504050205020304" pitchFamily="18" charset="0"/>
              </a:rPr>
              <a:t>Do not worry if your child does not eat all of their lunch initially. As they learn our lunchtime routines and grow in confidence you will find that they will eat more ☺</a:t>
            </a:r>
          </a:p>
          <a:p>
            <a:r>
              <a:rPr lang="en-US" sz="2400" dirty="0">
                <a:latin typeface="Centaur" panose="02030504050205020304" pitchFamily="18" charset="0"/>
              </a:rPr>
              <a:t>Fruit, milk and water are provided for all children at snack time.</a:t>
            </a:r>
          </a:p>
          <a:p>
            <a:r>
              <a:rPr lang="en-US" sz="2400" dirty="0">
                <a:latin typeface="Centaur" panose="02030504050205020304" pitchFamily="18" charset="0"/>
              </a:rPr>
              <a:t>Please bring a water bottle every day- please label this with your child’s name.</a:t>
            </a:r>
          </a:p>
        </p:txBody>
      </p:sp>
      <p:sp>
        <p:nvSpPr>
          <p:cNvPr id="7" name="AutoShape 2" descr="all about me clipart - Clip Art Library">
            <a:extLst>
              <a:ext uri="{FF2B5EF4-FFF2-40B4-BE49-F238E27FC236}">
                <a16:creationId xmlns:a16="http://schemas.microsoft.com/office/drawing/2014/main" id="{50B5122B-5B2D-44CB-AF25-C1073A5458E4}"/>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Transparent All About Me Clipart - Quotes For Thanking Students , Free  Transparent Clipart - ClipartKey">
            <a:extLst>
              <a:ext uri="{FF2B5EF4-FFF2-40B4-BE49-F238E27FC236}">
                <a16:creationId xmlns:a16="http://schemas.microsoft.com/office/drawing/2014/main" id="{1CEB2E62-E631-464A-97E8-0F1A2EB82FC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Transparent All About Me Clipart - Quotes For Thanking Students , Free  Transparent Clipart - ClipartKey">
            <a:extLst>
              <a:ext uri="{FF2B5EF4-FFF2-40B4-BE49-F238E27FC236}">
                <a16:creationId xmlns:a16="http://schemas.microsoft.com/office/drawing/2014/main" id="{936222D8-C65B-4B4A-BEBF-36D7C78F3468}"/>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8" descr="All about Me. Hand Drawn Vector Lettering. Isolated on White Background.  Stock Vector - Illustration of background, text: 148383347">
            <a:extLst>
              <a:ext uri="{FF2B5EF4-FFF2-40B4-BE49-F238E27FC236}">
                <a16:creationId xmlns:a16="http://schemas.microsoft.com/office/drawing/2014/main" id="{3EA1840A-A891-4BE8-AB4E-B5F75AE8B70C}"/>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Discussion Guide for Soliciting Staff Feedback on Your Screening Program -  Ages and Stages">
            <a:extLst>
              <a:ext uri="{FF2B5EF4-FFF2-40B4-BE49-F238E27FC236}">
                <a16:creationId xmlns:a16="http://schemas.microsoft.com/office/drawing/2014/main" id="{0921CF3C-5CEA-42A5-8B48-C8C858C655B1}"/>
              </a:ext>
            </a:extLst>
          </p:cNvPr>
          <p:cNvSpPr>
            <a:spLocks noChangeAspect="1" noChangeArrowheads="1"/>
          </p:cNvSpPr>
          <p:nvPr/>
        </p:nvSpPr>
        <p:spPr bwMode="auto">
          <a:xfrm>
            <a:off x="6705600" y="4038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6AA421EA-FCDB-484D-81ED-4706E99F7BE0}"/>
              </a:ext>
            </a:extLst>
          </p:cNvPr>
          <p:cNvPicPr>
            <a:picLocks noChangeAspect="1"/>
          </p:cNvPicPr>
          <p:nvPr/>
        </p:nvPicPr>
        <p:blipFill>
          <a:blip r:embed="rId2">
            <a:clrChange>
              <a:clrFrom>
                <a:srgbClr val="F7F7F7"/>
              </a:clrFrom>
              <a:clrTo>
                <a:srgbClr val="F7F7F7">
                  <a:alpha val="0"/>
                </a:srgbClr>
              </a:clrTo>
            </a:clrChange>
          </a:blip>
          <a:stretch>
            <a:fillRect/>
          </a:stretch>
        </p:blipFill>
        <p:spPr>
          <a:xfrm>
            <a:off x="1014906" y="65977"/>
            <a:ext cx="1378585" cy="1250073"/>
          </a:xfrm>
          <a:prstGeom prst="rect">
            <a:avLst/>
          </a:prstGeom>
        </p:spPr>
      </p:pic>
      <p:pic>
        <p:nvPicPr>
          <p:cNvPr id="11" name="Picture 10">
            <a:extLst>
              <a:ext uri="{FF2B5EF4-FFF2-40B4-BE49-F238E27FC236}">
                <a16:creationId xmlns:a16="http://schemas.microsoft.com/office/drawing/2014/main" id="{84C9D736-1F71-418E-8D2A-9C224599BD6B}"/>
              </a:ext>
            </a:extLst>
          </p:cNvPr>
          <p:cNvPicPr>
            <a:picLocks noChangeAspect="1"/>
          </p:cNvPicPr>
          <p:nvPr/>
        </p:nvPicPr>
        <p:blipFill>
          <a:blip r:embed="rId3"/>
          <a:stretch>
            <a:fillRect/>
          </a:stretch>
        </p:blipFill>
        <p:spPr>
          <a:xfrm>
            <a:off x="9234276" y="65977"/>
            <a:ext cx="1594319" cy="1328080"/>
          </a:xfrm>
          <a:prstGeom prst="rect">
            <a:avLst/>
          </a:prstGeom>
        </p:spPr>
      </p:pic>
    </p:spTree>
    <p:extLst>
      <p:ext uri="{BB962C8B-B14F-4D97-AF65-F5344CB8AC3E}">
        <p14:creationId xmlns:p14="http://schemas.microsoft.com/office/powerpoint/2010/main" val="20354961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98247"/>
            <a:ext cx="10515600" cy="1410111"/>
          </a:xfrm>
        </p:spPr>
        <p:txBody>
          <a:bodyPr>
            <a:noAutofit/>
          </a:bodyPr>
          <a:lstStyle/>
          <a:p>
            <a:pPr algn="ctr"/>
            <a:r>
              <a:rPr lang="en-US" sz="5000" dirty="0">
                <a:latin typeface="Centaur" panose="02030504050205020304" pitchFamily="18" charset="0"/>
              </a:rPr>
              <a:t>School Uniform</a:t>
            </a:r>
            <a:endParaRPr lang="en-GB" sz="5000" dirty="0">
              <a:latin typeface="Centaur" panose="02030504050205020304" pitchFamily="18" charset="0"/>
            </a:endParaRP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Content Placeholder 2">
            <a:extLst>
              <a:ext uri="{FF2B5EF4-FFF2-40B4-BE49-F238E27FC236}">
                <a16:creationId xmlns:a16="http://schemas.microsoft.com/office/drawing/2014/main" id="{8A1FCCA4-A1EA-40E3-9707-82BA64CC02D2}"/>
              </a:ext>
            </a:extLst>
          </p:cNvPr>
          <p:cNvSpPr>
            <a:spLocks noGrp="1"/>
          </p:cNvSpPr>
          <p:nvPr>
            <p:ph idx="1"/>
          </p:nvPr>
        </p:nvSpPr>
        <p:spPr>
          <a:xfrm>
            <a:off x="294288" y="1092077"/>
            <a:ext cx="11603421" cy="5765923"/>
          </a:xfrm>
        </p:spPr>
        <p:txBody>
          <a:bodyPr>
            <a:noAutofit/>
          </a:bodyPr>
          <a:lstStyle/>
          <a:p>
            <a:pPr marL="0" indent="0">
              <a:buNone/>
            </a:pPr>
            <a:endParaRPr lang="en-US" sz="2000" dirty="0">
              <a:latin typeface="Century" panose="02040604050505020304" pitchFamily="18" charset="0"/>
            </a:endParaRPr>
          </a:p>
          <a:p>
            <a:pPr>
              <a:buFont typeface="Wingdings" panose="05000000000000000000" pitchFamily="2" charset="2"/>
              <a:buChar char="q"/>
            </a:pPr>
            <a:r>
              <a:rPr lang="en-US" sz="2200" dirty="0">
                <a:latin typeface="Centaur" panose="02030504050205020304" pitchFamily="18" charset="0"/>
              </a:rPr>
              <a:t>White polo shirt</a:t>
            </a:r>
          </a:p>
          <a:p>
            <a:pPr>
              <a:buFont typeface="Wingdings" panose="05000000000000000000" pitchFamily="2" charset="2"/>
              <a:buChar char="q"/>
            </a:pPr>
            <a:r>
              <a:rPr lang="en-US" sz="2200" dirty="0">
                <a:latin typeface="Centaur" panose="02030504050205020304" pitchFamily="18" charset="0"/>
              </a:rPr>
              <a:t>Black trousers or black shorts in the Summer</a:t>
            </a:r>
          </a:p>
          <a:p>
            <a:pPr>
              <a:buFont typeface="Wingdings" panose="05000000000000000000" pitchFamily="2" charset="2"/>
              <a:buChar char="q"/>
            </a:pPr>
            <a:r>
              <a:rPr lang="en-US" sz="2200" dirty="0">
                <a:latin typeface="Centaur" panose="02030504050205020304" pitchFamily="18" charset="0"/>
              </a:rPr>
              <a:t>School checked skirt or a green checked summer dress</a:t>
            </a:r>
          </a:p>
          <a:p>
            <a:pPr>
              <a:buFont typeface="Wingdings" panose="05000000000000000000" pitchFamily="2" charset="2"/>
              <a:buChar char="q"/>
            </a:pPr>
            <a:r>
              <a:rPr lang="en-US" sz="2200" dirty="0">
                <a:latin typeface="Centaur" panose="02030504050205020304" pitchFamily="18" charset="0"/>
              </a:rPr>
              <a:t>Purple Sweatshirt or Cardigan with school Logo. Buy a jumper that is big enough for your child to take off &amp; put on by themselves.</a:t>
            </a:r>
          </a:p>
          <a:p>
            <a:pPr>
              <a:buFont typeface="Wingdings" panose="05000000000000000000" pitchFamily="2" charset="2"/>
              <a:buChar char="q"/>
            </a:pPr>
            <a:r>
              <a:rPr lang="en-US" sz="2200" dirty="0">
                <a:latin typeface="Centaur" panose="02030504050205020304" pitchFamily="18" charset="0"/>
              </a:rPr>
              <a:t>Only Velcro shoes – no laces or buckles!!! </a:t>
            </a:r>
          </a:p>
          <a:p>
            <a:pPr>
              <a:buFont typeface="Wingdings" panose="05000000000000000000" pitchFamily="2" charset="2"/>
              <a:buChar char="q"/>
            </a:pPr>
            <a:r>
              <a:rPr lang="en-US" sz="2200" dirty="0">
                <a:latin typeface="Centaur" panose="02030504050205020304" pitchFamily="18" charset="0"/>
              </a:rPr>
              <a:t>White or grey socks, if you choose for your child to wear tights, are they able to pull these up &amp; down independently to use the toilet?</a:t>
            </a:r>
          </a:p>
          <a:p>
            <a:pPr>
              <a:buFont typeface="Wingdings" panose="05000000000000000000" pitchFamily="2" charset="2"/>
              <a:buChar char="q"/>
            </a:pPr>
            <a:r>
              <a:rPr lang="en-US" sz="2200" dirty="0">
                <a:latin typeface="Centaur" panose="02030504050205020304" pitchFamily="18" charset="0"/>
              </a:rPr>
              <a:t>A sun hat for the warmer weather &amp; a warm hat and gloves in the winter. </a:t>
            </a:r>
          </a:p>
          <a:p>
            <a:pPr>
              <a:buFont typeface="Wingdings" panose="05000000000000000000" pitchFamily="2" charset="2"/>
              <a:buChar char="q"/>
            </a:pPr>
            <a:r>
              <a:rPr lang="en-US" sz="2200" dirty="0">
                <a:latin typeface="Centaur" panose="02030504050205020304" pitchFamily="18" charset="0"/>
              </a:rPr>
              <a:t>A pair of black PE pumps, clearly labelled with your child’s name for PE- we will keep these in school. </a:t>
            </a:r>
          </a:p>
          <a:p>
            <a:pPr>
              <a:buFont typeface="Wingdings" panose="05000000000000000000" pitchFamily="2" charset="2"/>
              <a:buChar char="q"/>
            </a:pPr>
            <a:r>
              <a:rPr lang="en-US" sz="2200" dirty="0">
                <a:latin typeface="Centaur" panose="02030504050205020304" pitchFamily="18" charset="0"/>
              </a:rPr>
              <a:t>A warm waterproof coat, as we go outside in all weathers. Please ensure that EVERYTHING is clearly labelled with your child’s name!!! </a:t>
            </a:r>
          </a:p>
          <a:p>
            <a:pPr marL="0" indent="0">
              <a:buNone/>
            </a:pPr>
            <a:endParaRPr lang="en-GB" sz="2000" dirty="0">
              <a:latin typeface="Century" panose="02040604050505020304" pitchFamily="18" charset="0"/>
            </a:endParaRPr>
          </a:p>
        </p:txBody>
      </p:sp>
      <p:sp>
        <p:nvSpPr>
          <p:cNvPr id="7" name="AutoShape 2" descr="all about me clipart - Clip Art Library">
            <a:extLst>
              <a:ext uri="{FF2B5EF4-FFF2-40B4-BE49-F238E27FC236}">
                <a16:creationId xmlns:a16="http://schemas.microsoft.com/office/drawing/2014/main" id="{50B5122B-5B2D-44CB-AF25-C1073A5458E4}"/>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Transparent All About Me Clipart - Quotes For Thanking Students , Free  Transparent Clipart - ClipartKey">
            <a:extLst>
              <a:ext uri="{FF2B5EF4-FFF2-40B4-BE49-F238E27FC236}">
                <a16:creationId xmlns:a16="http://schemas.microsoft.com/office/drawing/2014/main" id="{1CEB2E62-E631-464A-97E8-0F1A2EB82FC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Transparent All About Me Clipart - Quotes For Thanking Students , Free  Transparent Clipart - ClipartKey">
            <a:extLst>
              <a:ext uri="{FF2B5EF4-FFF2-40B4-BE49-F238E27FC236}">
                <a16:creationId xmlns:a16="http://schemas.microsoft.com/office/drawing/2014/main" id="{936222D8-C65B-4B4A-BEBF-36D7C78F3468}"/>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8" descr="All about Me. Hand Drawn Vector Lettering. Isolated on White Background.  Stock Vector - Illustration of background, text: 148383347">
            <a:extLst>
              <a:ext uri="{FF2B5EF4-FFF2-40B4-BE49-F238E27FC236}">
                <a16:creationId xmlns:a16="http://schemas.microsoft.com/office/drawing/2014/main" id="{3EA1840A-A891-4BE8-AB4E-B5F75AE8B70C}"/>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Discussion Guide for Soliciting Staff Feedback on Your Screening Program -  Ages and Stages">
            <a:extLst>
              <a:ext uri="{FF2B5EF4-FFF2-40B4-BE49-F238E27FC236}">
                <a16:creationId xmlns:a16="http://schemas.microsoft.com/office/drawing/2014/main" id="{0921CF3C-5CEA-42A5-8B48-C8C858C655B1}"/>
              </a:ext>
            </a:extLst>
          </p:cNvPr>
          <p:cNvSpPr>
            <a:spLocks noChangeAspect="1" noChangeArrowheads="1"/>
          </p:cNvSpPr>
          <p:nvPr/>
        </p:nvSpPr>
        <p:spPr bwMode="auto">
          <a:xfrm>
            <a:off x="6705600" y="4038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AA147177-00FC-4E41-8A8E-AE3F8751B70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38199" y="342637"/>
            <a:ext cx="2462212" cy="726469"/>
          </a:xfrm>
          <a:prstGeom prst="rect">
            <a:avLst/>
          </a:prstGeom>
        </p:spPr>
      </p:pic>
      <p:sp>
        <p:nvSpPr>
          <p:cNvPr id="5" name="TextBox 4">
            <a:extLst>
              <a:ext uri="{FF2B5EF4-FFF2-40B4-BE49-F238E27FC236}">
                <a16:creationId xmlns:a16="http://schemas.microsoft.com/office/drawing/2014/main" id="{C1EA3F63-E7A8-9A80-D275-EC23BB99DFD5}"/>
              </a:ext>
            </a:extLst>
          </p:cNvPr>
          <p:cNvSpPr txBox="1"/>
          <p:nvPr/>
        </p:nvSpPr>
        <p:spPr>
          <a:xfrm>
            <a:off x="8461612" y="342637"/>
            <a:ext cx="3248167" cy="2123658"/>
          </a:xfrm>
          <a:prstGeom prst="rect">
            <a:avLst/>
          </a:prstGeom>
          <a:noFill/>
        </p:spPr>
        <p:txBody>
          <a:bodyPr wrap="square" rtlCol="0">
            <a:spAutoFit/>
          </a:bodyPr>
          <a:lstStyle/>
          <a:p>
            <a:r>
              <a:rPr lang="en-GB" sz="2200" b="1" dirty="0">
                <a:latin typeface="Centaur" panose="02030504050205020304" pitchFamily="18" charset="0"/>
              </a:rPr>
              <a:t>TOP TIP:</a:t>
            </a:r>
          </a:p>
          <a:p>
            <a:r>
              <a:rPr lang="en-GB" sz="2200" dirty="0">
                <a:latin typeface="Centaur" panose="02030504050205020304" pitchFamily="18" charset="0"/>
              </a:rPr>
              <a:t>We use a re-</a:t>
            </a:r>
            <a:r>
              <a:rPr lang="en-GB" sz="2200" dirty="0" err="1">
                <a:latin typeface="Centaur" panose="02030504050205020304" pitchFamily="18" charset="0"/>
              </a:rPr>
              <a:t>uniforming</a:t>
            </a:r>
            <a:r>
              <a:rPr lang="en-GB" sz="2200" dirty="0">
                <a:latin typeface="Centaur" panose="02030504050205020304" pitchFamily="18" charset="0"/>
              </a:rPr>
              <a:t> service preloved, good quality uniform, much cheaper. Details on the parents section of our website!!</a:t>
            </a:r>
          </a:p>
        </p:txBody>
      </p:sp>
    </p:spTree>
    <p:extLst>
      <p:ext uri="{BB962C8B-B14F-4D97-AF65-F5344CB8AC3E}">
        <p14:creationId xmlns:p14="http://schemas.microsoft.com/office/powerpoint/2010/main" val="3208020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A0F6-BA9B-437A-A658-CA4FE639592F}"/>
              </a:ext>
            </a:extLst>
          </p:cNvPr>
          <p:cNvSpPr>
            <a:spLocks noGrp="1"/>
          </p:cNvSpPr>
          <p:nvPr>
            <p:ph type="title"/>
          </p:nvPr>
        </p:nvSpPr>
        <p:spPr>
          <a:xfrm>
            <a:off x="838199" y="98247"/>
            <a:ext cx="10515600" cy="1410111"/>
          </a:xfrm>
        </p:spPr>
        <p:txBody>
          <a:bodyPr>
            <a:noAutofit/>
          </a:bodyPr>
          <a:lstStyle/>
          <a:p>
            <a:pPr algn="ctr"/>
            <a:r>
              <a:rPr lang="en-US" sz="5000" dirty="0">
                <a:latin typeface="Centaur" panose="02030504050205020304" pitchFamily="18" charset="0"/>
              </a:rPr>
              <a:t>And Finally…</a:t>
            </a:r>
            <a:endParaRPr lang="en-GB" sz="5000" dirty="0">
              <a:latin typeface="Centaur" panose="02030504050205020304" pitchFamily="18" charset="0"/>
            </a:endParaRPr>
          </a:p>
        </p:txBody>
      </p:sp>
      <p:sp>
        <p:nvSpPr>
          <p:cNvPr id="9" name="AutoShape 2" descr="Pin on EYFS displays">
            <a:extLst>
              <a:ext uri="{FF2B5EF4-FFF2-40B4-BE49-F238E27FC236}">
                <a16:creationId xmlns:a16="http://schemas.microsoft.com/office/drawing/2014/main" id="{4350C73F-6003-4392-9BC1-23DE3A0375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Content Placeholder 2">
            <a:extLst>
              <a:ext uri="{FF2B5EF4-FFF2-40B4-BE49-F238E27FC236}">
                <a16:creationId xmlns:a16="http://schemas.microsoft.com/office/drawing/2014/main" id="{8A1FCCA4-A1EA-40E3-9707-82BA64CC02D2}"/>
              </a:ext>
            </a:extLst>
          </p:cNvPr>
          <p:cNvSpPr>
            <a:spLocks noGrp="1"/>
          </p:cNvSpPr>
          <p:nvPr>
            <p:ph idx="1"/>
          </p:nvPr>
        </p:nvSpPr>
        <p:spPr>
          <a:xfrm>
            <a:off x="294288" y="1389072"/>
            <a:ext cx="11603421" cy="5072719"/>
          </a:xfrm>
        </p:spPr>
        <p:txBody>
          <a:bodyPr>
            <a:noAutofit/>
          </a:bodyPr>
          <a:lstStyle/>
          <a:p>
            <a:pPr marL="0" indent="0">
              <a:buNone/>
            </a:pPr>
            <a:r>
              <a:rPr lang="en-US" sz="3000" dirty="0">
                <a:latin typeface="Centaur" panose="02030504050205020304" pitchFamily="18" charset="0"/>
              </a:rPr>
              <a:t>If you have any worries or concerns please email us to arrange to speak to the Nursery Teacher.</a:t>
            </a:r>
          </a:p>
          <a:p>
            <a:pPr marL="0" indent="0">
              <a:buNone/>
            </a:pPr>
            <a:r>
              <a:rPr lang="en-US" sz="3000" dirty="0">
                <a:latin typeface="Centaur" panose="02030504050205020304" pitchFamily="18" charset="0"/>
              </a:rPr>
              <a:t>Our email address is nursery@brookfieldpark.lancs.sch.uk</a:t>
            </a:r>
          </a:p>
          <a:p>
            <a:pPr marL="0" indent="0">
              <a:buNone/>
            </a:pPr>
            <a:endParaRPr lang="en-US" sz="1500" dirty="0">
              <a:latin typeface="Centaur" panose="02030504050205020304" pitchFamily="18" charset="0"/>
            </a:endParaRPr>
          </a:p>
          <a:p>
            <a:pPr marL="0" indent="0">
              <a:buNone/>
            </a:pPr>
            <a:r>
              <a:rPr lang="en-US" sz="3000" dirty="0">
                <a:latin typeface="Centaur" panose="02030504050205020304" pitchFamily="18" charset="0"/>
              </a:rPr>
              <a:t>In the morning you can give any messages to the Teacher at the door, such as anyone different who will be picking up your child.</a:t>
            </a:r>
          </a:p>
          <a:p>
            <a:pPr marL="0" indent="0">
              <a:buNone/>
            </a:pPr>
            <a:endParaRPr lang="en-US" sz="1500" dirty="0">
              <a:latin typeface="Centaur" panose="02030504050205020304" pitchFamily="18" charset="0"/>
            </a:endParaRPr>
          </a:p>
          <a:p>
            <a:pPr marL="0" indent="0">
              <a:buNone/>
            </a:pPr>
            <a:r>
              <a:rPr lang="en-US" sz="3000" dirty="0">
                <a:latin typeface="Centaur" panose="02030504050205020304" pitchFamily="18" charset="0"/>
              </a:rPr>
              <a:t>We look forward to working with you and your child throughout their Nursery Journey </a:t>
            </a:r>
          </a:p>
          <a:p>
            <a:pPr marL="0" indent="0">
              <a:buNone/>
            </a:pPr>
            <a:endParaRPr lang="en-US" sz="1500" dirty="0">
              <a:latin typeface="Centaur" panose="02030504050205020304" pitchFamily="18" charset="0"/>
            </a:endParaRPr>
          </a:p>
          <a:p>
            <a:pPr marL="0" indent="0">
              <a:buNone/>
            </a:pPr>
            <a:r>
              <a:rPr lang="en-US" sz="3000" dirty="0">
                <a:latin typeface="Centaur" panose="02030504050205020304" pitchFamily="18" charset="0"/>
              </a:rPr>
              <a:t>Please keep up to date with Nursery information on our web page. </a:t>
            </a:r>
            <a:endParaRPr lang="en-GB" sz="3000" dirty="0">
              <a:latin typeface="Centaur" panose="02030504050205020304" pitchFamily="18" charset="0"/>
            </a:endParaRPr>
          </a:p>
        </p:txBody>
      </p:sp>
      <p:sp>
        <p:nvSpPr>
          <p:cNvPr id="7" name="AutoShape 2" descr="all about me clipart - Clip Art Library">
            <a:extLst>
              <a:ext uri="{FF2B5EF4-FFF2-40B4-BE49-F238E27FC236}">
                <a16:creationId xmlns:a16="http://schemas.microsoft.com/office/drawing/2014/main" id="{50B5122B-5B2D-44CB-AF25-C1073A5458E4}"/>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Transparent All About Me Clipart - Quotes For Thanking Students , Free  Transparent Clipart - ClipartKey">
            <a:extLst>
              <a:ext uri="{FF2B5EF4-FFF2-40B4-BE49-F238E27FC236}">
                <a16:creationId xmlns:a16="http://schemas.microsoft.com/office/drawing/2014/main" id="{1CEB2E62-E631-464A-97E8-0F1A2EB82FC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Transparent All About Me Clipart - Quotes For Thanking Students , Free  Transparent Clipart - ClipartKey">
            <a:extLst>
              <a:ext uri="{FF2B5EF4-FFF2-40B4-BE49-F238E27FC236}">
                <a16:creationId xmlns:a16="http://schemas.microsoft.com/office/drawing/2014/main" id="{936222D8-C65B-4B4A-BEBF-36D7C78F3468}"/>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8" descr="All about Me. Hand Drawn Vector Lettering. Isolated on White Background.  Stock Vector - Illustration of background, text: 148383347">
            <a:extLst>
              <a:ext uri="{FF2B5EF4-FFF2-40B4-BE49-F238E27FC236}">
                <a16:creationId xmlns:a16="http://schemas.microsoft.com/office/drawing/2014/main" id="{3EA1840A-A891-4BE8-AB4E-B5F75AE8B70C}"/>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Discussion Guide for Soliciting Staff Feedback on Your Screening Program -  Ages and Stages">
            <a:extLst>
              <a:ext uri="{FF2B5EF4-FFF2-40B4-BE49-F238E27FC236}">
                <a16:creationId xmlns:a16="http://schemas.microsoft.com/office/drawing/2014/main" id="{0921CF3C-5CEA-42A5-8B48-C8C858C655B1}"/>
              </a:ext>
            </a:extLst>
          </p:cNvPr>
          <p:cNvSpPr>
            <a:spLocks noChangeAspect="1" noChangeArrowheads="1"/>
          </p:cNvSpPr>
          <p:nvPr/>
        </p:nvSpPr>
        <p:spPr bwMode="auto">
          <a:xfrm>
            <a:off x="6705600" y="4038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3B492FBD-6580-4B62-9AB0-839FBE4A8BB6}"/>
              </a:ext>
            </a:extLst>
          </p:cNvPr>
          <p:cNvPicPr>
            <a:picLocks noChangeAspect="1"/>
          </p:cNvPicPr>
          <p:nvPr/>
        </p:nvPicPr>
        <p:blipFill>
          <a:blip r:embed="rId2">
            <a:clrChange>
              <a:clrFrom>
                <a:srgbClr val="F6F6F6"/>
              </a:clrFrom>
              <a:clrTo>
                <a:srgbClr val="F6F6F6">
                  <a:alpha val="0"/>
                </a:srgbClr>
              </a:clrTo>
            </a:clrChange>
          </a:blip>
          <a:stretch>
            <a:fillRect/>
          </a:stretch>
        </p:blipFill>
        <p:spPr>
          <a:xfrm>
            <a:off x="10704063" y="5088608"/>
            <a:ext cx="1712924" cy="1671145"/>
          </a:xfrm>
          <a:prstGeom prst="rect">
            <a:avLst/>
          </a:prstGeom>
        </p:spPr>
      </p:pic>
      <p:pic>
        <p:nvPicPr>
          <p:cNvPr id="11" name="Picture 10">
            <a:extLst>
              <a:ext uri="{FF2B5EF4-FFF2-40B4-BE49-F238E27FC236}">
                <a16:creationId xmlns:a16="http://schemas.microsoft.com/office/drawing/2014/main" id="{217139DF-F9AC-4363-9E31-783DB3E6D4C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0704063" y="504376"/>
            <a:ext cx="1310426" cy="1769392"/>
          </a:xfrm>
          <a:prstGeom prst="rect">
            <a:avLst/>
          </a:prstGeom>
        </p:spPr>
      </p:pic>
      <p:pic>
        <p:nvPicPr>
          <p:cNvPr id="15" name="Picture 14">
            <a:extLst>
              <a:ext uri="{FF2B5EF4-FFF2-40B4-BE49-F238E27FC236}">
                <a16:creationId xmlns:a16="http://schemas.microsoft.com/office/drawing/2014/main" id="{09EC8EA6-7843-45D3-BE1F-10476C0C5149}"/>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85006" y="0"/>
            <a:ext cx="2773540" cy="1524388"/>
          </a:xfrm>
          <a:prstGeom prst="rect">
            <a:avLst/>
          </a:prstGeom>
        </p:spPr>
      </p:pic>
    </p:spTree>
    <p:extLst>
      <p:ext uri="{BB962C8B-B14F-4D97-AF65-F5344CB8AC3E}">
        <p14:creationId xmlns:p14="http://schemas.microsoft.com/office/powerpoint/2010/main" val="39938673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914</TotalTime>
  <Words>1698</Words>
  <Application>Microsoft Office PowerPoint</Application>
  <PresentationFormat>Widescreen</PresentationFormat>
  <Paragraphs>123</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Centaur</vt:lpstr>
      <vt:lpstr>Century</vt:lpstr>
      <vt:lpstr>Wingdings</vt:lpstr>
      <vt:lpstr>Office Theme</vt:lpstr>
      <vt:lpstr>  Welcome to Brookfield Park Nursery  Miss Walsh – Nursery Teacher Miss Youssouf – Nursery TA </vt:lpstr>
      <vt:lpstr>Starting Nursery</vt:lpstr>
      <vt:lpstr>Curriculum</vt:lpstr>
      <vt:lpstr>What is the Foundation Stage?</vt:lpstr>
      <vt:lpstr>What can you do to help your child as they start at Brookfield Park?</vt:lpstr>
      <vt:lpstr>School readiness</vt:lpstr>
      <vt:lpstr>Becoming Independent</vt:lpstr>
      <vt:lpstr>Daily Routines</vt:lpstr>
      <vt:lpstr>Getting Messy!</vt:lpstr>
      <vt:lpstr>There are times that your child will need First Aid…. </vt:lpstr>
      <vt:lpstr>TAPESTRY Online Learning Journal</vt:lpstr>
      <vt:lpstr>All About Me</vt:lpstr>
      <vt:lpstr>Reading books &amp; Book bags</vt:lpstr>
      <vt:lpstr>Dinner Time</vt:lpstr>
      <vt:lpstr>School Uniform</vt:lpstr>
      <vt:lpstr>And Finally…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Uniform</dc:title>
  <dc:creator>h chivers</dc:creator>
  <cp:lastModifiedBy>21Liptro-WalshtA</cp:lastModifiedBy>
  <cp:revision>29</cp:revision>
  <cp:lastPrinted>2021-12-02T12:35:40Z</cp:lastPrinted>
  <dcterms:created xsi:type="dcterms:W3CDTF">2021-12-01T11:21:44Z</dcterms:created>
  <dcterms:modified xsi:type="dcterms:W3CDTF">2025-01-16T17:03:54Z</dcterms:modified>
</cp:coreProperties>
</file>