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handoutMasterIdLst>
    <p:handoutMasterId r:id="rId17"/>
  </p:handoutMasterIdLst>
  <p:sldIdLst>
    <p:sldId id="256" r:id="rId2"/>
    <p:sldId id="257" r:id="rId3"/>
    <p:sldId id="264" r:id="rId4"/>
    <p:sldId id="265" r:id="rId5"/>
    <p:sldId id="259" r:id="rId6"/>
    <p:sldId id="262" r:id="rId7"/>
    <p:sldId id="260" r:id="rId8"/>
    <p:sldId id="290" r:id="rId9"/>
    <p:sldId id="267" r:id="rId10"/>
    <p:sldId id="292" r:id="rId11"/>
    <p:sldId id="286" r:id="rId12"/>
    <p:sldId id="283" r:id="rId13"/>
    <p:sldId id="285" r:id="rId14"/>
    <p:sldId id="269" r:id="rId15"/>
    <p:sldId id="273" r:id="rId16"/>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AA68D00E-FE70-44AA-9C3C-CA284461ECF4}">
          <p14:sldIdLst>
            <p14:sldId id="256"/>
            <p14:sldId id="257"/>
            <p14:sldId id="264"/>
            <p14:sldId id="265"/>
            <p14:sldId id="259"/>
            <p14:sldId id="262"/>
            <p14:sldId id="260"/>
            <p14:sldId id="290"/>
            <p14:sldId id="267"/>
            <p14:sldId id="292"/>
            <p14:sldId id="286"/>
            <p14:sldId id="283"/>
            <p14:sldId id="285"/>
            <p14:sldId id="269"/>
            <p14:sldId id="273"/>
          </p14:sldIdLst>
        </p14:section>
      </p14:sectionLst>
    </p:ex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 Collinson" initials="LC" lastIdx="0" clrIdx="0">
    <p:extLst>
      <p:ext uri="{19B8F6BF-5375-455C-9EA6-DF929625EA0E}">
        <p15:presenceInfo xmlns:p15="http://schemas.microsoft.com/office/powerpoint/2012/main" userId="S-1-5-21-3243165536-2341367088-1049210138-1193"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90099"/>
    <a:srgbClr val="6A2D97"/>
    <a:srgbClr val="C400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809" autoAdjust="0"/>
    <p:restoredTop sz="94660"/>
  </p:normalViewPr>
  <p:slideViewPr>
    <p:cSldViewPr snapToGrid="0">
      <p:cViewPr varScale="1">
        <p:scale>
          <a:sx n="73" d="100"/>
          <a:sy n="73" d="100"/>
        </p:scale>
        <p:origin x="588" y="72"/>
      </p:cViewPr>
      <p:guideLst/>
    </p:cSldViewPr>
  </p:slideViewPr>
  <p:notesTextViewPr>
    <p:cViewPr>
      <p:scale>
        <a:sx n="1" d="1"/>
        <a:sy n="1" d="1"/>
      </p:scale>
      <p:origin x="0" y="0"/>
    </p:cViewPr>
  </p:notesTextViewPr>
  <p:sorterViewPr>
    <p:cViewPr>
      <p:scale>
        <a:sx n="130" d="100"/>
        <a:sy n="13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a:defRPr sz="1200"/>
            </a:lvl1pPr>
          </a:lstStyle>
          <a:p>
            <a:fld id="{21B7A8F8-7960-48FA-A2FB-DCF37329B662}" type="datetimeFigureOut">
              <a:rPr lang="en-GB" smtClean="0"/>
              <a:t>09/09/2024</a:t>
            </a:fld>
            <a:endParaRPr lang="en-GB"/>
          </a:p>
        </p:txBody>
      </p:sp>
      <p:sp>
        <p:nvSpPr>
          <p:cNvPr id="4" name="Footer Placeholder 3"/>
          <p:cNvSpPr>
            <a:spLocks noGrp="1"/>
          </p:cNvSpPr>
          <p:nvPr>
            <p:ph type="ftr" sz="quarter" idx="2"/>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49688" y="9429750"/>
            <a:ext cx="2946400" cy="496888"/>
          </a:xfrm>
          <a:prstGeom prst="rect">
            <a:avLst/>
          </a:prstGeom>
        </p:spPr>
        <p:txBody>
          <a:bodyPr vert="horz" lIns="91440" tIns="45720" rIns="91440" bIns="45720" rtlCol="0" anchor="b"/>
          <a:lstStyle>
            <a:lvl1pPr algn="r">
              <a:defRPr sz="1200"/>
            </a:lvl1pPr>
          </a:lstStyle>
          <a:p>
            <a:fld id="{F4BADC69-2635-4AAB-BA6E-0C79624E9AD5}" type="slidenum">
              <a:rPr lang="en-GB" smtClean="0"/>
              <a:t>‹#›</a:t>
            </a:fld>
            <a:endParaRPr lang="en-GB"/>
          </a:p>
        </p:txBody>
      </p:sp>
    </p:spTree>
    <p:extLst>
      <p:ext uri="{BB962C8B-B14F-4D97-AF65-F5344CB8AC3E}">
        <p14:creationId xmlns:p14="http://schemas.microsoft.com/office/powerpoint/2010/main" val="413212820"/>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5A1AC624-8128-42B5-8A77-031702F0D240}" type="datetimeFigureOut">
              <a:rPr lang="en-GB" smtClean="0"/>
              <a:t>09/09/2024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189B2D5-0772-4C3C-BE52-DAF4386B601B}" type="slidenum">
              <a:rPr lang="en-GB" smtClean="0"/>
              <a:t>‹#›</a:t>
            </a:fld>
            <a:endParaRPr lang="en-GB"/>
          </a:p>
        </p:txBody>
      </p:sp>
    </p:spTree>
    <p:extLst>
      <p:ext uri="{BB962C8B-B14F-4D97-AF65-F5344CB8AC3E}">
        <p14:creationId xmlns:p14="http://schemas.microsoft.com/office/powerpoint/2010/main" val="7003552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A1AC624-8128-42B5-8A77-031702F0D240}" type="datetimeFigureOut">
              <a:rPr lang="en-GB" smtClean="0"/>
              <a:t>09/09/2024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189B2D5-0772-4C3C-BE52-DAF4386B601B}" type="slidenum">
              <a:rPr lang="en-GB" smtClean="0"/>
              <a:t>‹#›</a:t>
            </a:fld>
            <a:endParaRPr lang="en-GB"/>
          </a:p>
        </p:txBody>
      </p:sp>
    </p:spTree>
    <p:extLst>
      <p:ext uri="{BB962C8B-B14F-4D97-AF65-F5344CB8AC3E}">
        <p14:creationId xmlns:p14="http://schemas.microsoft.com/office/powerpoint/2010/main" val="32778243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A1AC624-8128-42B5-8A77-031702F0D240}" type="datetimeFigureOut">
              <a:rPr lang="en-GB" smtClean="0"/>
              <a:t>09/09/2024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189B2D5-0772-4C3C-BE52-DAF4386B601B}" type="slidenum">
              <a:rPr lang="en-GB" smtClean="0"/>
              <a:t>‹#›</a:t>
            </a:fld>
            <a:endParaRPr lang="en-GB"/>
          </a:p>
        </p:txBody>
      </p:sp>
    </p:spTree>
    <p:extLst>
      <p:ext uri="{BB962C8B-B14F-4D97-AF65-F5344CB8AC3E}">
        <p14:creationId xmlns:p14="http://schemas.microsoft.com/office/powerpoint/2010/main" val="3951469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A1AC624-8128-42B5-8A77-031702F0D240}" type="datetimeFigureOut">
              <a:rPr lang="en-GB" smtClean="0"/>
              <a:t>09/09/2024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189B2D5-0772-4C3C-BE52-DAF4386B601B}" type="slidenum">
              <a:rPr lang="en-GB" smtClean="0"/>
              <a:t>‹#›</a:t>
            </a:fld>
            <a:endParaRPr lang="en-GB"/>
          </a:p>
        </p:txBody>
      </p:sp>
    </p:spTree>
    <p:extLst>
      <p:ext uri="{BB962C8B-B14F-4D97-AF65-F5344CB8AC3E}">
        <p14:creationId xmlns:p14="http://schemas.microsoft.com/office/powerpoint/2010/main" val="19798735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A1AC624-8128-42B5-8A77-031702F0D240}" type="datetimeFigureOut">
              <a:rPr lang="en-GB" smtClean="0"/>
              <a:t>09/09/2024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189B2D5-0772-4C3C-BE52-DAF4386B601B}" type="slidenum">
              <a:rPr lang="en-GB" smtClean="0"/>
              <a:t>‹#›</a:t>
            </a:fld>
            <a:endParaRPr lang="en-GB"/>
          </a:p>
        </p:txBody>
      </p:sp>
    </p:spTree>
    <p:extLst>
      <p:ext uri="{BB962C8B-B14F-4D97-AF65-F5344CB8AC3E}">
        <p14:creationId xmlns:p14="http://schemas.microsoft.com/office/powerpoint/2010/main" val="13874632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A1AC624-8128-42B5-8A77-031702F0D240}" type="datetimeFigureOut">
              <a:rPr lang="en-GB" smtClean="0"/>
              <a:t>09/09/2024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189B2D5-0772-4C3C-BE52-DAF4386B601B}" type="slidenum">
              <a:rPr lang="en-GB" smtClean="0"/>
              <a:t>‹#›</a:t>
            </a:fld>
            <a:endParaRPr lang="en-GB"/>
          </a:p>
        </p:txBody>
      </p:sp>
    </p:spTree>
    <p:extLst>
      <p:ext uri="{BB962C8B-B14F-4D97-AF65-F5344CB8AC3E}">
        <p14:creationId xmlns:p14="http://schemas.microsoft.com/office/powerpoint/2010/main" val="35095901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A1AC624-8128-42B5-8A77-031702F0D240}" type="datetimeFigureOut">
              <a:rPr lang="en-GB" smtClean="0"/>
              <a:t>09/09/2024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189B2D5-0772-4C3C-BE52-DAF4386B601B}" type="slidenum">
              <a:rPr lang="en-GB" smtClean="0"/>
              <a:t>‹#›</a:t>
            </a:fld>
            <a:endParaRPr lang="en-GB"/>
          </a:p>
        </p:txBody>
      </p:sp>
    </p:spTree>
    <p:extLst>
      <p:ext uri="{BB962C8B-B14F-4D97-AF65-F5344CB8AC3E}">
        <p14:creationId xmlns:p14="http://schemas.microsoft.com/office/powerpoint/2010/main" val="34723629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5A1AC624-8128-42B5-8A77-031702F0D240}" type="datetimeFigureOut">
              <a:rPr lang="en-GB" smtClean="0"/>
              <a:t>09/09/2024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189B2D5-0772-4C3C-BE52-DAF4386B601B}" type="slidenum">
              <a:rPr lang="en-GB" smtClean="0"/>
              <a:t>‹#›</a:t>
            </a:fld>
            <a:endParaRPr lang="en-GB"/>
          </a:p>
        </p:txBody>
      </p:sp>
    </p:spTree>
    <p:extLst>
      <p:ext uri="{BB962C8B-B14F-4D97-AF65-F5344CB8AC3E}">
        <p14:creationId xmlns:p14="http://schemas.microsoft.com/office/powerpoint/2010/main" val="19210114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5A1AC624-8128-42B5-8A77-031702F0D240}" type="datetimeFigureOut">
              <a:rPr lang="en-GB" smtClean="0"/>
              <a:t>09/09/2024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189B2D5-0772-4C3C-BE52-DAF4386B601B}" type="slidenum">
              <a:rPr lang="en-GB" smtClean="0"/>
              <a:t>‹#›</a:t>
            </a:fld>
            <a:endParaRPr lang="en-GB"/>
          </a:p>
        </p:txBody>
      </p:sp>
    </p:spTree>
    <p:extLst>
      <p:ext uri="{BB962C8B-B14F-4D97-AF65-F5344CB8AC3E}">
        <p14:creationId xmlns:p14="http://schemas.microsoft.com/office/powerpoint/2010/main" val="11991351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A1AC624-8128-42B5-8A77-031702F0D240}" type="datetimeFigureOut">
              <a:rPr lang="en-GB" smtClean="0"/>
              <a:t>09/09/2024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189B2D5-0772-4C3C-BE52-DAF4386B601B}" type="slidenum">
              <a:rPr lang="en-GB" smtClean="0"/>
              <a:t>‹#›</a:t>
            </a:fld>
            <a:endParaRPr lang="en-GB"/>
          </a:p>
        </p:txBody>
      </p:sp>
    </p:spTree>
    <p:extLst>
      <p:ext uri="{BB962C8B-B14F-4D97-AF65-F5344CB8AC3E}">
        <p14:creationId xmlns:p14="http://schemas.microsoft.com/office/powerpoint/2010/main" val="8289984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A1AC624-8128-42B5-8A77-031702F0D240}" type="datetimeFigureOut">
              <a:rPr lang="en-GB" smtClean="0"/>
              <a:t>09/09/2024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189B2D5-0772-4C3C-BE52-DAF4386B601B}" type="slidenum">
              <a:rPr lang="en-GB" smtClean="0"/>
              <a:t>‹#›</a:t>
            </a:fld>
            <a:endParaRPr lang="en-GB"/>
          </a:p>
        </p:txBody>
      </p:sp>
    </p:spTree>
    <p:extLst>
      <p:ext uri="{BB962C8B-B14F-4D97-AF65-F5344CB8AC3E}">
        <p14:creationId xmlns:p14="http://schemas.microsoft.com/office/powerpoint/2010/main" val="291330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A1AC624-8128-42B5-8A77-031702F0D240}" type="datetimeFigureOut">
              <a:rPr lang="en-GB" smtClean="0"/>
              <a:t>09/09/2024</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189B2D5-0772-4C3C-BE52-DAF4386B601B}" type="slidenum">
              <a:rPr lang="en-GB" smtClean="0"/>
              <a:t>‹#›</a:t>
            </a:fld>
            <a:endParaRPr lang="en-GB"/>
          </a:p>
        </p:txBody>
      </p:sp>
    </p:spTree>
    <p:extLst>
      <p:ext uri="{BB962C8B-B14F-4D97-AF65-F5344CB8AC3E}">
        <p14:creationId xmlns:p14="http://schemas.microsoft.com/office/powerpoint/2010/main" val="2890332104"/>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hyperlink" Target="mailto:willow@brookfieldpark.lancs.sch.uk" TargetMode="Externa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hyperlink" Target="https://whiteroseeducation.com/parent-pupil-resources/maths/free-downloads" TargetMode="External"/><Relationship Id="rId2" Type="http://schemas.openxmlformats.org/officeDocument/2006/relationships/hyperlink" Target="https://whiteroseeducation.com/parent-pupil-resources/maths" TargetMode="Externa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874309"/>
            <a:ext cx="9144000" cy="3828320"/>
          </a:xfrm>
          <a:noFill/>
        </p:spPr>
        <p:txBody>
          <a:bodyPr>
            <a:normAutofit fontScale="90000"/>
          </a:bodyPr>
          <a:lstStyle/>
          <a:p>
            <a:r>
              <a:rPr lang="en-GB" dirty="0"/>
              <a:t/>
            </a:r>
            <a:br>
              <a:rPr lang="en-GB" dirty="0"/>
            </a:br>
            <a:r>
              <a:rPr lang="en-GB" dirty="0"/>
              <a:t/>
            </a:r>
            <a:br>
              <a:rPr lang="en-GB" dirty="0"/>
            </a:br>
            <a:r>
              <a:rPr lang="en-GB" dirty="0"/>
              <a:t/>
            </a:r>
            <a:br>
              <a:rPr lang="en-GB" dirty="0"/>
            </a:br>
            <a:r>
              <a:rPr lang="en-GB" dirty="0"/>
              <a:t/>
            </a:r>
            <a:br>
              <a:rPr lang="en-GB" dirty="0"/>
            </a:br>
            <a:r>
              <a:rPr lang="en-GB" dirty="0"/>
              <a:t/>
            </a:r>
            <a:br>
              <a:rPr lang="en-GB" dirty="0"/>
            </a:br>
            <a:r>
              <a:rPr lang="en-GB" dirty="0"/>
              <a:t/>
            </a:r>
            <a:br>
              <a:rPr lang="en-GB" dirty="0"/>
            </a:br>
            <a:r>
              <a:rPr lang="en-GB" dirty="0"/>
              <a:t/>
            </a:r>
            <a:br>
              <a:rPr lang="en-GB" dirty="0"/>
            </a:br>
            <a:r>
              <a:rPr lang="en-GB" dirty="0" smtClean="0"/>
              <a:t/>
            </a:r>
            <a:br>
              <a:rPr lang="en-GB" dirty="0" smtClean="0"/>
            </a:br>
            <a:r>
              <a:rPr lang="en-GB" dirty="0"/>
              <a:t/>
            </a:r>
            <a:br>
              <a:rPr lang="en-GB" dirty="0"/>
            </a:br>
            <a:r>
              <a:rPr lang="en-GB" dirty="0" smtClean="0"/>
              <a:t/>
            </a:r>
            <a:br>
              <a:rPr lang="en-GB" dirty="0" smtClean="0"/>
            </a:br>
            <a:r>
              <a:rPr lang="en-GB" dirty="0"/>
              <a:t/>
            </a:r>
            <a:br>
              <a:rPr lang="en-GB" dirty="0"/>
            </a:br>
            <a:r>
              <a:rPr lang="en-GB" dirty="0" smtClean="0">
                <a:latin typeface="SassoonPrimaryType" pitchFamily="2" charset="0"/>
              </a:rPr>
              <a:t>Welcome </a:t>
            </a:r>
            <a:r>
              <a:rPr lang="en-GB" dirty="0">
                <a:latin typeface="SassoonPrimaryType" pitchFamily="2" charset="0"/>
              </a:rPr>
              <a:t>to</a:t>
            </a:r>
            <a:br>
              <a:rPr lang="en-GB" dirty="0">
                <a:latin typeface="SassoonPrimaryType" pitchFamily="2" charset="0"/>
              </a:rPr>
            </a:br>
            <a:r>
              <a:rPr lang="en-GB" dirty="0">
                <a:latin typeface="SassoonPrimaryType" pitchFamily="2" charset="0"/>
              </a:rPr>
              <a:t> Brookfield Park </a:t>
            </a:r>
            <a:r>
              <a:rPr lang="en-GB" dirty="0" smtClean="0">
                <a:latin typeface="SassoonPrimaryType" pitchFamily="2" charset="0"/>
              </a:rPr>
              <a:t/>
            </a:r>
            <a:br>
              <a:rPr lang="en-GB" dirty="0" smtClean="0">
                <a:latin typeface="SassoonPrimaryType" pitchFamily="2" charset="0"/>
              </a:rPr>
            </a:br>
            <a:r>
              <a:rPr lang="en-GB" dirty="0" smtClean="0">
                <a:latin typeface="SassoonPrimaryType" pitchFamily="2" charset="0"/>
              </a:rPr>
              <a:t>Primary </a:t>
            </a:r>
            <a:r>
              <a:rPr lang="en-GB" dirty="0">
                <a:latin typeface="SassoonPrimaryType" pitchFamily="2" charset="0"/>
              </a:rPr>
              <a:t>School</a:t>
            </a:r>
            <a:br>
              <a:rPr lang="en-GB" dirty="0">
                <a:latin typeface="SassoonPrimaryType" pitchFamily="2" charset="0"/>
              </a:rPr>
            </a:br>
            <a:r>
              <a:rPr lang="en-GB" dirty="0"/>
              <a:t/>
            </a:r>
            <a:br>
              <a:rPr lang="en-GB" dirty="0"/>
            </a:br>
            <a:endParaRPr lang="en-GB" dirty="0"/>
          </a:p>
        </p:txBody>
      </p:sp>
      <p:sp>
        <p:nvSpPr>
          <p:cNvPr id="3" name="Subtitle 2"/>
          <p:cNvSpPr>
            <a:spLocks noGrp="1"/>
          </p:cNvSpPr>
          <p:nvPr>
            <p:ph type="subTitle" idx="1"/>
          </p:nvPr>
        </p:nvSpPr>
        <p:spPr>
          <a:xfrm>
            <a:off x="1413125" y="2766163"/>
            <a:ext cx="9144000" cy="1655762"/>
          </a:xfrm>
        </p:spPr>
        <p:txBody>
          <a:bodyPr>
            <a:normAutofit/>
          </a:bodyPr>
          <a:lstStyle/>
          <a:p>
            <a:endParaRPr lang="en-GB" sz="4800" dirty="0">
              <a:latin typeface="SassoonPrimaryType" pitchFamily="2" charset="0"/>
            </a:endParaRPr>
          </a:p>
          <a:p>
            <a:r>
              <a:rPr lang="en-GB" sz="4800" dirty="0">
                <a:latin typeface="SassoonPrimaryType" pitchFamily="2" charset="0"/>
              </a:rPr>
              <a:t> </a:t>
            </a:r>
            <a:r>
              <a:rPr lang="en-GB" sz="4800" dirty="0">
                <a:solidFill>
                  <a:schemeClr val="accent6">
                    <a:lumMod val="50000"/>
                  </a:schemeClr>
                </a:solidFill>
                <a:latin typeface="SassoonPrimaryType" pitchFamily="2" charset="0"/>
              </a:rPr>
              <a:t>Welcome to </a:t>
            </a:r>
            <a:r>
              <a:rPr lang="en-GB" sz="4800" dirty="0" smtClean="0">
                <a:solidFill>
                  <a:schemeClr val="accent6">
                    <a:lumMod val="50000"/>
                  </a:schemeClr>
                </a:solidFill>
                <a:latin typeface="SassoonPrimaryType" pitchFamily="2" charset="0"/>
              </a:rPr>
              <a:t>Willow </a:t>
            </a:r>
            <a:r>
              <a:rPr lang="en-GB" sz="4800" dirty="0">
                <a:solidFill>
                  <a:schemeClr val="accent6">
                    <a:lumMod val="50000"/>
                  </a:schemeClr>
                </a:solidFill>
                <a:latin typeface="SassoonPrimaryType" pitchFamily="2" charset="0"/>
              </a:rPr>
              <a:t>Class</a:t>
            </a:r>
          </a:p>
          <a:p>
            <a:endParaRPr lang="en-GB" dirty="0"/>
          </a:p>
        </p:txBody>
      </p:sp>
      <p:pic>
        <p:nvPicPr>
          <p:cNvPr id="4" name="Picture 3" descr="COLOUR LOGO"/>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6932" y="204226"/>
            <a:ext cx="1447068" cy="1340167"/>
          </a:xfrm>
          <a:prstGeom prst="rect">
            <a:avLst/>
          </a:prstGeom>
          <a:noFill/>
          <a:ln>
            <a:noFill/>
          </a:ln>
        </p:spPr>
      </p:pic>
      <p:pic>
        <p:nvPicPr>
          <p:cNvPr id="5" name="Picture 4" descr="COLOUR LOGO"/>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668000" y="204226"/>
            <a:ext cx="1447068" cy="1340167"/>
          </a:xfrm>
          <a:prstGeom prst="rect">
            <a:avLst/>
          </a:prstGeom>
          <a:noFill/>
          <a:ln>
            <a:noFill/>
          </a:ln>
        </p:spPr>
      </p:pic>
      <p:sp>
        <p:nvSpPr>
          <p:cNvPr id="8" name="Rectangle 7"/>
          <p:cNvSpPr/>
          <p:nvPr/>
        </p:nvSpPr>
        <p:spPr>
          <a:xfrm>
            <a:off x="2368731" y="5088751"/>
            <a:ext cx="7611292" cy="707886"/>
          </a:xfrm>
          <a:prstGeom prst="rect">
            <a:avLst/>
          </a:prstGeom>
        </p:spPr>
        <p:txBody>
          <a:bodyPr wrap="square">
            <a:spAutoFit/>
          </a:bodyPr>
          <a:lstStyle/>
          <a:p>
            <a:pPr lvl="0" algn="ctr" fontAlgn="t"/>
            <a:r>
              <a:rPr lang="en-GB" sz="4000" b="1" i="1" dirty="0">
                <a:solidFill>
                  <a:srgbClr val="990099"/>
                </a:solidFill>
                <a:latin typeface="Monotype Corsiva" panose="03010101010201010101" pitchFamily="66" charset="0"/>
              </a:rPr>
              <a:t>Nurture, </a:t>
            </a:r>
            <a:r>
              <a:rPr lang="en-GB" sz="4000" b="1" i="1" dirty="0" smtClean="0">
                <a:solidFill>
                  <a:srgbClr val="990099"/>
                </a:solidFill>
                <a:latin typeface="Monotype Corsiva" panose="03010101010201010101" pitchFamily="66" charset="0"/>
              </a:rPr>
              <a:t>include and </a:t>
            </a:r>
            <a:r>
              <a:rPr lang="en-GB" sz="4000" b="1" i="1" dirty="0">
                <a:solidFill>
                  <a:srgbClr val="990099"/>
                </a:solidFill>
                <a:latin typeface="Monotype Corsiva" panose="03010101010201010101" pitchFamily="66" charset="0"/>
              </a:rPr>
              <a:t>inspire to succeed’</a:t>
            </a:r>
            <a:endParaRPr lang="en-GB" sz="4000" dirty="0">
              <a:solidFill>
                <a:srgbClr val="000000"/>
              </a:solidFill>
              <a:latin typeface="SassoonPrimaryType" pitchFamily="2" charset="0"/>
            </a:endParaRPr>
          </a:p>
        </p:txBody>
      </p:sp>
    </p:spTree>
    <p:extLst>
      <p:ext uri="{BB962C8B-B14F-4D97-AF65-F5344CB8AC3E}">
        <p14:creationId xmlns:p14="http://schemas.microsoft.com/office/powerpoint/2010/main" val="359702588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897989" y="1562641"/>
            <a:ext cx="10367888" cy="5170646"/>
          </a:xfrm>
          <a:prstGeom prst="rect">
            <a:avLst/>
          </a:prstGeom>
          <a:pattFill prst="pct5">
            <a:fgClr>
              <a:schemeClr val="accent1"/>
            </a:fgClr>
            <a:bgClr>
              <a:schemeClr val="bg1"/>
            </a:bgClr>
          </a:pattFill>
        </p:spPr>
        <p:txBody>
          <a:bodyPr wrap="square">
            <a:spAutoFit/>
          </a:bodyPr>
          <a:lstStyle/>
          <a:p>
            <a:pPr algn="ctr" fontAlgn="t"/>
            <a:endParaRPr lang="en-GB" sz="3200" dirty="0">
              <a:solidFill>
                <a:srgbClr val="000000"/>
              </a:solidFill>
              <a:latin typeface="SassoonPrimaryType" pitchFamily="2" charset="0"/>
            </a:endParaRPr>
          </a:p>
          <a:p>
            <a:pPr algn="ctr" fontAlgn="t"/>
            <a:endParaRPr lang="en-GB" sz="3200" dirty="0">
              <a:solidFill>
                <a:srgbClr val="000000"/>
              </a:solidFill>
              <a:latin typeface="SassoonPrimaryType" pitchFamily="2" charset="0"/>
            </a:endParaRPr>
          </a:p>
          <a:p>
            <a:pPr algn="ctr" fontAlgn="t"/>
            <a:r>
              <a:rPr lang="en-GB" sz="3200" dirty="0">
                <a:solidFill>
                  <a:srgbClr val="000000"/>
                </a:solidFill>
                <a:latin typeface="SassoonPrimaryType" pitchFamily="2" charset="0"/>
              </a:rPr>
              <a:t>We are kind</a:t>
            </a:r>
          </a:p>
          <a:p>
            <a:pPr algn="ctr" fontAlgn="t"/>
            <a:r>
              <a:rPr lang="en-GB" sz="3200" i="0" dirty="0">
                <a:solidFill>
                  <a:srgbClr val="000000"/>
                </a:solidFill>
                <a:effectLst/>
                <a:latin typeface="SassoonPrimaryType" pitchFamily="2" charset="0"/>
              </a:rPr>
              <a:t>We are resilient</a:t>
            </a:r>
          </a:p>
          <a:p>
            <a:pPr algn="ctr" fontAlgn="t"/>
            <a:r>
              <a:rPr lang="en-GB" sz="3200" dirty="0">
                <a:solidFill>
                  <a:srgbClr val="000000"/>
                </a:solidFill>
                <a:latin typeface="SassoonPrimaryType" pitchFamily="2" charset="0"/>
              </a:rPr>
              <a:t>We take ownership</a:t>
            </a:r>
          </a:p>
          <a:p>
            <a:pPr algn="ctr" fontAlgn="t"/>
            <a:r>
              <a:rPr lang="en-GB" sz="3200" dirty="0">
                <a:solidFill>
                  <a:srgbClr val="000000"/>
                </a:solidFill>
                <a:latin typeface="SassoonPrimaryType" pitchFamily="2" charset="0"/>
              </a:rPr>
              <a:t>_____</a:t>
            </a:r>
          </a:p>
          <a:p>
            <a:pPr algn="ctr" fontAlgn="t"/>
            <a:r>
              <a:rPr lang="en-GB" sz="2800" b="1" dirty="0">
                <a:solidFill>
                  <a:srgbClr val="990099"/>
                </a:solidFill>
                <a:latin typeface="Lucida Calligraphy" panose="03010101010101010101" pitchFamily="66" charset="0"/>
              </a:rPr>
              <a:t>‘</a:t>
            </a:r>
            <a:r>
              <a:rPr lang="en-GB" sz="3600" b="1" i="1" dirty="0">
                <a:solidFill>
                  <a:srgbClr val="990099"/>
                </a:solidFill>
                <a:latin typeface="Monotype Corsiva" panose="03010101010201010101" pitchFamily="66" charset="0"/>
              </a:rPr>
              <a:t>Nurture, include and inspire to succeed’</a:t>
            </a:r>
            <a:endParaRPr lang="en-GB" sz="3600" dirty="0">
              <a:solidFill>
                <a:srgbClr val="000000"/>
              </a:solidFill>
              <a:latin typeface="SassoonPrimaryType" pitchFamily="2" charset="0"/>
            </a:endParaRPr>
          </a:p>
          <a:p>
            <a:pPr fontAlgn="t"/>
            <a:r>
              <a:rPr lang="en-GB" sz="2800" b="1" i="0" dirty="0">
                <a:solidFill>
                  <a:srgbClr val="000000"/>
                </a:solidFill>
                <a:effectLst/>
                <a:latin typeface="SassoonPrimaryType" pitchFamily="2" charset="0"/>
              </a:rPr>
              <a:t> </a:t>
            </a:r>
          </a:p>
          <a:p>
            <a:pPr algn="ctr" fontAlgn="t"/>
            <a:r>
              <a:rPr lang="en-GB" sz="2800" b="1" dirty="0">
                <a:solidFill>
                  <a:srgbClr val="000000"/>
                </a:solidFill>
                <a:latin typeface="SassoonPrimaryType" pitchFamily="2" charset="0"/>
              </a:rPr>
              <a:t>Our Ethos, Vision and Mission Statement can be found on our website</a:t>
            </a:r>
          </a:p>
          <a:p>
            <a:pPr algn="ctr" fontAlgn="t"/>
            <a:r>
              <a:rPr lang="en-GB" sz="2800" b="1" dirty="0">
                <a:solidFill>
                  <a:srgbClr val="000000"/>
                </a:solidFill>
                <a:latin typeface="SassoonPrimaryType" pitchFamily="2" charset="0"/>
              </a:rPr>
              <a:t>www.brookfieldparkprimary.co.uk</a:t>
            </a:r>
          </a:p>
          <a:p>
            <a:pPr fontAlgn="t"/>
            <a:endParaRPr lang="en-GB" b="1" i="0" dirty="0">
              <a:solidFill>
                <a:srgbClr val="000000"/>
              </a:solidFill>
              <a:effectLst/>
              <a:latin typeface="SassoonPrimaryType" pitchFamily="2" charset="0"/>
            </a:endParaRPr>
          </a:p>
        </p:txBody>
      </p:sp>
      <p:sp>
        <p:nvSpPr>
          <p:cNvPr id="4" name="Title 3"/>
          <p:cNvSpPr>
            <a:spLocks noGrp="1"/>
          </p:cNvSpPr>
          <p:nvPr>
            <p:ph type="title"/>
          </p:nvPr>
        </p:nvSpPr>
        <p:spPr>
          <a:xfrm>
            <a:off x="838200" y="365125"/>
            <a:ext cx="10515600" cy="940217"/>
          </a:xfrm>
        </p:spPr>
        <p:txBody>
          <a:bodyPr/>
          <a:lstStyle/>
          <a:p>
            <a:pPr algn="ctr"/>
            <a:r>
              <a:rPr lang="en-GB" dirty="0">
                <a:latin typeface="SassoonPrimaryType" pitchFamily="2" charset="0"/>
              </a:rPr>
              <a:t>Our Brookfield Park Promise</a:t>
            </a:r>
          </a:p>
        </p:txBody>
      </p:sp>
      <p:sp>
        <p:nvSpPr>
          <p:cNvPr id="5" name="Title 1"/>
          <p:cNvSpPr txBox="1">
            <a:spLocks/>
          </p:cNvSpPr>
          <p:nvPr/>
        </p:nvSpPr>
        <p:spPr>
          <a:xfrm>
            <a:off x="824133" y="322923"/>
            <a:ext cx="10515600" cy="982420"/>
          </a:xfrm>
          <a:prstGeom prst="rect">
            <a:avLst/>
          </a:prstGeom>
          <a:solidFill>
            <a:srgbClr val="7030A0">
              <a:alpha val="71000"/>
            </a:srgbClr>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endParaRPr lang="en-GB" dirty="0">
              <a:latin typeface="SassoonPrimaryType" pitchFamily="2" charset="0"/>
            </a:endParaRPr>
          </a:p>
        </p:txBody>
      </p:sp>
      <p:pic>
        <p:nvPicPr>
          <p:cNvPr id="1026" name="Picture 2" descr="https://primarysite-prod-sorted.s3.amazonaws.com/brookfieldparklancs/CKEditorImage/f40a9a24-47b2-4384-9afc-178de9cb116c_1x1.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596158" y="1486370"/>
            <a:ext cx="971550" cy="952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781655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txBox="1">
            <a:spLocks/>
          </p:cNvSpPr>
          <p:nvPr/>
        </p:nvSpPr>
        <p:spPr>
          <a:xfrm>
            <a:off x="976533" y="475323"/>
            <a:ext cx="10515600" cy="982420"/>
          </a:xfrm>
          <a:prstGeom prst="rect">
            <a:avLst/>
          </a:prstGeom>
          <a:solidFill>
            <a:srgbClr val="7030A0">
              <a:alpha val="54000"/>
            </a:srgbClr>
          </a:solidFill>
        </p:spPr>
        <p:txBody>
          <a:bodyPr vert="horz" lIns="91440" tIns="45720" rIns="91440" bIns="45720" rtlCol="0" anchor="b">
            <a:normAutofit/>
          </a:bodyPr>
          <a:lstStyle>
            <a:lvl1pPr algn="l"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ctr"/>
            <a:r>
              <a:rPr lang="en-GB" sz="4400" dirty="0">
                <a:latin typeface="SassoonPrimaryType" pitchFamily="2" charset="0"/>
              </a:rPr>
              <a:t>Communication</a:t>
            </a:r>
          </a:p>
        </p:txBody>
      </p:sp>
      <p:sp>
        <p:nvSpPr>
          <p:cNvPr id="4" name="TextBox 3">
            <a:extLst>
              <a:ext uri="{FF2B5EF4-FFF2-40B4-BE49-F238E27FC236}">
                <a16:creationId xmlns:a16="http://schemas.microsoft.com/office/drawing/2014/main" id="{EF925891-88F4-40E9-BFFE-510C7769BA0C}"/>
              </a:ext>
            </a:extLst>
          </p:cNvPr>
          <p:cNvSpPr txBox="1"/>
          <p:nvPr/>
        </p:nvSpPr>
        <p:spPr>
          <a:xfrm>
            <a:off x="992198" y="1884528"/>
            <a:ext cx="10207604" cy="6124754"/>
          </a:xfrm>
          <a:prstGeom prst="rect">
            <a:avLst/>
          </a:prstGeom>
          <a:noFill/>
        </p:spPr>
        <p:txBody>
          <a:bodyPr wrap="square" rtlCol="0">
            <a:spAutoFit/>
          </a:bodyPr>
          <a:lstStyle/>
          <a:p>
            <a:pPr marL="285750" indent="-285750">
              <a:buFont typeface="Wingdings" panose="05000000000000000000" pitchFamily="2" charset="2"/>
              <a:buChar char="Ø"/>
            </a:pPr>
            <a:r>
              <a:rPr lang="en-GB" sz="2800" dirty="0"/>
              <a:t>A weekly newsletter will be emailed to you.</a:t>
            </a:r>
          </a:p>
          <a:p>
            <a:pPr marL="285750" indent="-285750">
              <a:buFont typeface="Wingdings" panose="05000000000000000000" pitchFamily="2" charset="2"/>
              <a:buChar char="Ø"/>
            </a:pPr>
            <a:r>
              <a:rPr lang="en-GB" sz="2800" dirty="0"/>
              <a:t>You will also receive emails and text messages as needed.</a:t>
            </a:r>
          </a:p>
          <a:p>
            <a:pPr marL="285750" indent="-285750">
              <a:buFont typeface="Wingdings" panose="05000000000000000000" pitchFamily="2" charset="2"/>
              <a:buChar char="Ø"/>
            </a:pPr>
            <a:r>
              <a:rPr lang="en-GB" sz="2800" dirty="0" smtClean="0"/>
              <a:t>Our Class Newsletter will be found on </a:t>
            </a:r>
            <a:r>
              <a:rPr lang="en-GB" sz="2800" dirty="0" smtClean="0"/>
              <a:t>the </a:t>
            </a:r>
            <a:r>
              <a:rPr lang="en-GB" sz="2800" dirty="0" smtClean="0"/>
              <a:t>Willow class website page on our school </a:t>
            </a:r>
            <a:r>
              <a:rPr lang="en-GB" sz="2800" dirty="0" smtClean="0"/>
              <a:t>website on Friday.</a:t>
            </a:r>
            <a:endParaRPr lang="en-GB" sz="2800" dirty="0"/>
          </a:p>
          <a:p>
            <a:pPr marL="285750" indent="-285750">
              <a:buFont typeface="Wingdings" panose="05000000000000000000" pitchFamily="2" charset="2"/>
              <a:buChar char="Ø"/>
            </a:pPr>
            <a:r>
              <a:rPr lang="en-GB" sz="2800" dirty="0"/>
              <a:t>Each class has an email address to contact the class teacher </a:t>
            </a:r>
            <a:r>
              <a:rPr lang="en-GB" sz="2800" dirty="0" smtClean="0">
                <a:solidFill>
                  <a:srgbClr val="000000"/>
                </a:solidFill>
                <a:hlinkClick r:id="rId2"/>
              </a:rPr>
              <a:t>willow@brookfieldpark.lancs.sch.uk</a:t>
            </a:r>
            <a:endParaRPr lang="en-GB" sz="2800" dirty="0"/>
          </a:p>
          <a:p>
            <a:pPr marL="285750" indent="-285750">
              <a:buFont typeface="Wingdings" panose="05000000000000000000" pitchFamily="2" charset="2"/>
              <a:buChar char="Ø"/>
            </a:pPr>
            <a:r>
              <a:rPr lang="en-GB" sz="2800" dirty="0" smtClean="0"/>
              <a:t>You </a:t>
            </a:r>
            <a:r>
              <a:rPr lang="en-GB" sz="2800" dirty="0"/>
              <a:t>may also need to contact the school office</a:t>
            </a:r>
          </a:p>
          <a:p>
            <a:r>
              <a:rPr lang="en-GB" sz="2800" dirty="0"/>
              <a:t>               bursar@brookfieldpark.lancs.sch.uk</a:t>
            </a:r>
          </a:p>
          <a:p>
            <a:pPr marL="285750" indent="-285750">
              <a:buFont typeface="Wingdings" panose="05000000000000000000" pitchFamily="2" charset="2"/>
              <a:buChar char="Ø"/>
            </a:pPr>
            <a:endParaRPr lang="en-GB" sz="2800" dirty="0"/>
          </a:p>
          <a:p>
            <a:pPr marL="285750" indent="-285750">
              <a:buFont typeface="Wingdings" panose="05000000000000000000" pitchFamily="2" charset="2"/>
              <a:buChar char="Ø"/>
            </a:pPr>
            <a:r>
              <a:rPr lang="en-GB" sz="2800" dirty="0"/>
              <a:t>Please keep your details </a:t>
            </a:r>
            <a:r>
              <a:rPr lang="en-GB" sz="2800" b="1" u="sng" dirty="0"/>
              <a:t>up to date </a:t>
            </a:r>
            <a:r>
              <a:rPr lang="en-GB" sz="2800" dirty="0"/>
              <a:t>with the school </a:t>
            </a:r>
            <a:r>
              <a:rPr lang="en-GB" sz="2800" dirty="0" smtClean="0"/>
              <a:t>office to ensure that you do not miss anything.</a:t>
            </a:r>
            <a:endParaRPr lang="en-GB" sz="2800" dirty="0"/>
          </a:p>
          <a:p>
            <a:pPr marL="285750" indent="-285750">
              <a:buFont typeface="Wingdings" panose="05000000000000000000" pitchFamily="2" charset="2"/>
              <a:buChar char="Ø"/>
            </a:pPr>
            <a:endParaRPr lang="en-GB" sz="2400" dirty="0"/>
          </a:p>
          <a:p>
            <a:pPr marL="285750" indent="-285750">
              <a:buFont typeface="Wingdings" panose="05000000000000000000" pitchFamily="2" charset="2"/>
              <a:buChar char="Ø"/>
            </a:pPr>
            <a:endParaRPr lang="en-GB" sz="2400" dirty="0"/>
          </a:p>
          <a:p>
            <a:pPr marL="285750" indent="-285750">
              <a:buFont typeface="Wingdings" panose="05000000000000000000" pitchFamily="2" charset="2"/>
              <a:buChar char="Ø"/>
            </a:pPr>
            <a:endParaRPr lang="en-GB" dirty="0"/>
          </a:p>
          <a:p>
            <a:pPr marL="285750" indent="-285750">
              <a:buFont typeface="Wingdings" panose="05000000000000000000" pitchFamily="2" charset="2"/>
              <a:buChar char="Ø"/>
            </a:pPr>
            <a:endParaRPr lang="en-GB" dirty="0"/>
          </a:p>
        </p:txBody>
      </p:sp>
    </p:spTree>
    <p:extLst>
      <p:ext uri="{BB962C8B-B14F-4D97-AF65-F5344CB8AC3E}">
        <p14:creationId xmlns:p14="http://schemas.microsoft.com/office/powerpoint/2010/main" val="339883790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8EC943A-C73C-400E-A0B8-9E867D7CA0B1}"/>
              </a:ext>
            </a:extLst>
          </p:cNvPr>
          <p:cNvSpPr/>
          <p:nvPr/>
        </p:nvSpPr>
        <p:spPr>
          <a:xfrm>
            <a:off x="800470" y="1454433"/>
            <a:ext cx="10811522" cy="5262979"/>
          </a:xfrm>
          <a:prstGeom prst="rect">
            <a:avLst/>
          </a:prstGeom>
        </p:spPr>
        <p:txBody>
          <a:bodyPr wrap="square">
            <a:spAutoFit/>
          </a:bodyPr>
          <a:lstStyle/>
          <a:p>
            <a:pPr marL="342900" indent="-342900">
              <a:buFont typeface="Wingdings" panose="05000000000000000000" pitchFamily="2" charset="2"/>
              <a:buChar char="Ø"/>
            </a:pPr>
            <a:r>
              <a:rPr lang="en-GB" sz="2400" dirty="0">
                <a:solidFill>
                  <a:srgbClr val="000000"/>
                </a:solidFill>
              </a:rPr>
              <a:t>Should you wish to speak to your child’s class teacher, we ask that you use the class email to contact them </a:t>
            </a:r>
            <a:r>
              <a:rPr lang="en-GB" sz="2400" dirty="0" smtClean="0">
                <a:solidFill>
                  <a:srgbClr val="000000"/>
                </a:solidFill>
              </a:rPr>
              <a:t>( willow@brookfieldpark.lancs.sch.uk</a:t>
            </a:r>
            <a:r>
              <a:rPr lang="en-GB" sz="2400" dirty="0">
                <a:solidFill>
                  <a:srgbClr val="000000"/>
                </a:solidFill>
              </a:rPr>
              <a:t>). I am sure you appreciate that it is difficult for class teachers to speak to parents at the beginning and the end of the day as in the morning they will be in class preparing and when they are dismissing their classes after school they need to ensure that all children have left safely and often have meetings to get to. You can give a message to the staff member on the door if you like and this will be passed to the class teacher or you can email to make an appointment if you wish to speak to them face to face.</a:t>
            </a:r>
          </a:p>
          <a:p>
            <a:pPr marL="342900" indent="-342900">
              <a:buFont typeface="Wingdings" panose="05000000000000000000" pitchFamily="2" charset="2"/>
              <a:buChar char="Ø"/>
            </a:pPr>
            <a:r>
              <a:rPr lang="en-GB" sz="2400" dirty="0">
                <a:solidFill>
                  <a:srgbClr val="000000"/>
                </a:solidFill>
              </a:rPr>
              <a:t>Please also be aware that class teachers may not respond to emails straight away. Staff will not respond to emails after 5pm or on a weekend but they will respond to you as soon as possible</a:t>
            </a:r>
            <a:r>
              <a:rPr lang="en-GB" sz="2400" dirty="0" smtClean="0">
                <a:solidFill>
                  <a:srgbClr val="000000"/>
                </a:solidFill>
              </a:rPr>
              <a:t>. Anything URGENT for that day please speak to the office or morning member of staff on the doors.</a:t>
            </a:r>
            <a:endParaRPr lang="en-GB" sz="2400" dirty="0">
              <a:solidFill>
                <a:srgbClr val="000000"/>
              </a:solidFill>
            </a:endParaRPr>
          </a:p>
          <a:p>
            <a:pPr marL="342900" indent="-342900">
              <a:buFont typeface="Wingdings" panose="05000000000000000000" pitchFamily="2" charset="2"/>
              <a:buChar char="Ø"/>
            </a:pPr>
            <a:r>
              <a:rPr lang="en-GB" sz="2400" dirty="0">
                <a:solidFill>
                  <a:srgbClr val="000000"/>
                </a:solidFill>
              </a:rPr>
              <a:t>At Brookfield Park Primary we pride ourselves on building positive relationships with parents and we ask that you speak to staff in a courteous and respectful way.</a:t>
            </a:r>
            <a:endParaRPr lang="en-GB" sz="2400" b="0" i="0" dirty="0">
              <a:solidFill>
                <a:srgbClr val="000000"/>
              </a:solidFill>
              <a:effectLst/>
            </a:endParaRPr>
          </a:p>
        </p:txBody>
      </p:sp>
      <p:sp>
        <p:nvSpPr>
          <p:cNvPr id="3" name="Title 1">
            <a:extLst>
              <a:ext uri="{FF2B5EF4-FFF2-40B4-BE49-F238E27FC236}">
                <a16:creationId xmlns:a16="http://schemas.microsoft.com/office/drawing/2014/main" id="{E0B1CAFF-4277-4564-B1C7-46BACECFA2FA}"/>
              </a:ext>
            </a:extLst>
          </p:cNvPr>
          <p:cNvSpPr txBox="1">
            <a:spLocks/>
          </p:cNvSpPr>
          <p:nvPr/>
        </p:nvSpPr>
        <p:spPr>
          <a:xfrm>
            <a:off x="958777" y="324403"/>
            <a:ext cx="10515600" cy="982420"/>
          </a:xfrm>
          <a:prstGeom prst="rect">
            <a:avLst/>
          </a:prstGeom>
          <a:solidFill>
            <a:srgbClr val="7030A0">
              <a:alpha val="54000"/>
            </a:srgbClr>
          </a:solidFill>
        </p:spPr>
        <p:txBody>
          <a:bodyPr vert="horz" lIns="91440" tIns="45720" rIns="91440" bIns="45720" rtlCol="0" anchor="b">
            <a:normAutofit/>
          </a:bodyPr>
          <a:lstStyle>
            <a:lvl1pPr algn="l"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ctr"/>
            <a:r>
              <a:rPr lang="en-GB" sz="4400" dirty="0">
                <a:latin typeface="SassoonPrimaryType" pitchFamily="2" charset="0"/>
              </a:rPr>
              <a:t>Communication</a:t>
            </a:r>
          </a:p>
        </p:txBody>
      </p:sp>
    </p:spTree>
    <p:extLst>
      <p:ext uri="{BB962C8B-B14F-4D97-AF65-F5344CB8AC3E}">
        <p14:creationId xmlns:p14="http://schemas.microsoft.com/office/powerpoint/2010/main" val="339076936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a:spLocks noGrp="1"/>
          </p:cNvSpPr>
          <p:nvPr>
            <p:ph type="title"/>
          </p:nvPr>
        </p:nvSpPr>
        <p:spPr>
          <a:xfrm>
            <a:off x="824133" y="322923"/>
            <a:ext cx="10655103" cy="2022646"/>
          </a:xfrm>
          <a:solidFill>
            <a:srgbClr val="7030A0">
              <a:alpha val="71000"/>
            </a:srgbClr>
          </a:solidFill>
        </p:spPr>
        <p:txBody>
          <a:bodyPr>
            <a:normAutofit/>
          </a:bodyPr>
          <a:lstStyle/>
          <a:p>
            <a:pPr algn="ctr"/>
            <a:r>
              <a:rPr lang="en-GB" sz="3600" dirty="0">
                <a:latin typeface="SassoonPrimaryType" pitchFamily="2" charset="0"/>
              </a:rPr>
              <a:t/>
            </a:r>
            <a:br>
              <a:rPr lang="en-GB" sz="3600" dirty="0">
                <a:latin typeface="SassoonPrimaryType" pitchFamily="2" charset="0"/>
              </a:rPr>
            </a:br>
            <a:r>
              <a:rPr lang="en-GB" dirty="0">
                <a:latin typeface="SassoonPrimaryType" pitchFamily="2" charset="0"/>
              </a:rPr>
              <a:t>School Website</a:t>
            </a:r>
            <a:br>
              <a:rPr lang="en-GB" dirty="0">
                <a:latin typeface="SassoonPrimaryType" pitchFamily="2" charset="0"/>
              </a:rPr>
            </a:br>
            <a:r>
              <a:rPr lang="en-GB" dirty="0">
                <a:latin typeface="SassoonPrimaryType" pitchFamily="2" charset="0"/>
              </a:rPr>
              <a:t>https://www.brookfieldparkprimary.co.uk/</a:t>
            </a:r>
          </a:p>
        </p:txBody>
      </p:sp>
      <p:sp>
        <p:nvSpPr>
          <p:cNvPr id="4" name="Rectangle 3"/>
          <p:cNvSpPr/>
          <p:nvPr/>
        </p:nvSpPr>
        <p:spPr>
          <a:xfrm>
            <a:off x="1111349" y="1699237"/>
            <a:ext cx="10367888" cy="646331"/>
          </a:xfrm>
          <a:prstGeom prst="rect">
            <a:avLst/>
          </a:prstGeom>
          <a:noFill/>
        </p:spPr>
        <p:txBody>
          <a:bodyPr wrap="square">
            <a:spAutoFit/>
          </a:bodyPr>
          <a:lstStyle/>
          <a:p>
            <a:pPr fontAlgn="t"/>
            <a:endParaRPr lang="en-GB" sz="3600" b="1" dirty="0">
              <a:solidFill>
                <a:srgbClr val="000000"/>
              </a:solidFill>
              <a:latin typeface="SassoonPrimaryType" pitchFamily="2" charset="0"/>
            </a:endParaRPr>
          </a:p>
        </p:txBody>
      </p:sp>
      <p:pic>
        <p:nvPicPr>
          <p:cNvPr id="8" name="Picture 7" descr="COLOUR LOGO"/>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801229" y="400595"/>
            <a:ext cx="863593" cy="756980"/>
          </a:xfrm>
          <a:prstGeom prst="rect">
            <a:avLst/>
          </a:prstGeom>
          <a:noFill/>
          <a:ln>
            <a:noFill/>
          </a:ln>
        </p:spPr>
      </p:pic>
      <p:pic>
        <p:nvPicPr>
          <p:cNvPr id="2" name="Picture 1"/>
          <p:cNvPicPr>
            <a:picLocks noChangeAspect="1"/>
          </p:cNvPicPr>
          <p:nvPr/>
        </p:nvPicPr>
        <p:blipFill>
          <a:blip r:embed="rId3"/>
          <a:stretch>
            <a:fillRect/>
          </a:stretch>
        </p:blipFill>
        <p:spPr>
          <a:xfrm>
            <a:off x="1446742" y="2345568"/>
            <a:ext cx="8729223" cy="4907792"/>
          </a:xfrm>
          <a:prstGeom prst="rect">
            <a:avLst/>
          </a:prstGeom>
        </p:spPr>
      </p:pic>
    </p:spTree>
    <p:extLst>
      <p:ext uri="{BB962C8B-B14F-4D97-AF65-F5344CB8AC3E}">
        <p14:creationId xmlns:p14="http://schemas.microsoft.com/office/powerpoint/2010/main" val="248687264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txBox="1">
            <a:spLocks/>
          </p:cNvSpPr>
          <p:nvPr/>
        </p:nvSpPr>
        <p:spPr>
          <a:xfrm>
            <a:off x="824133" y="361895"/>
            <a:ext cx="10515600" cy="982420"/>
          </a:xfrm>
          <a:prstGeom prst="rect">
            <a:avLst/>
          </a:prstGeom>
          <a:solidFill>
            <a:srgbClr val="7030A0">
              <a:alpha val="71000"/>
            </a:srgbClr>
          </a:solidFill>
        </p:spPr>
        <p:txBody>
          <a:bodyPr vert="horz" lIns="91440" tIns="45720" rIns="91440" bIns="45720" rtlCol="0" anchor="b">
            <a:normAutofit/>
          </a:bodyPr>
          <a:lstStyle>
            <a:lvl1pPr algn="l"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ctr"/>
            <a:r>
              <a:rPr lang="en-GB" sz="4400" dirty="0">
                <a:latin typeface="SassoonPrimaryType" pitchFamily="2" charset="0"/>
              </a:rPr>
              <a:t>School Website</a:t>
            </a:r>
          </a:p>
        </p:txBody>
      </p:sp>
      <p:sp>
        <p:nvSpPr>
          <p:cNvPr id="4" name="Title 1"/>
          <p:cNvSpPr txBox="1">
            <a:spLocks/>
          </p:cNvSpPr>
          <p:nvPr/>
        </p:nvSpPr>
        <p:spPr>
          <a:xfrm>
            <a:off x="1026453" y="1568047"/>
            <a:ext cx="10515600" cy="4593437"/>
          </a:xfrm>
          <a:prstGeom prst="rect">
            <a:avLst/>
          </a:prstGeom>
        </p:spPr>
        <p:txBody>
          <a:bodyPr vert="horz" lIns="91440" tIns="45720" rIns="91440" bIns="45720" rtlCol="0" anchor="b">
            <a:normAutofit fontScale="97500"/>
          </a:bodyPr>
          <a:lstStyle>
            <a:lvl1pPr algn="l"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ctr"/>
            <a:r>
              <a:rPr lang="en-GB" sz="3200" dirty="0">
                <a:latin typeface="SassoonPrimaryType" pitchFamily="2" charset="0"/>
              </a:rPr>
              <a:t/>
            </a:r>
            <a:br>
              <a:rPr lang="en-GB" sz="3200" dirty="0">
                <a:latin typeface="SassoonPrimaryType" pitchFamily="2" charset="0"/>
              </a:rPr>
            </a:br>
            <a:endParaRPr lang="en-GB" sz="3200" dirty="0">
              <a:latin typeface="SassoonPrimaryType" pitchFamily="2" charset="0"/>
            </a:endParaRPr>
          </a:p>
        </p:txBody>
      </p:sp>
      <p:sp>
        <p:nvSpPr>
          <p:cNvPr id="5" name="Title 1"/>
          <p:cNvSpPr txBox="1">
            <a:spLocks/>
          </p:cNvSpPr>
          <p:nvPr/>
        </p:nvSpPr>
        <p:spPr>
          <a:xfrm>
            <a:off x="1026453" y="1559169"/>
            <a:ext cx="10515600" cy="2855741"/>
          </a:xfrm>
          <a:prstGeom prst="rect">
            <a:avLst/>
          </a:prstGeom>
        </p:spPr>
        <p:txBody>
          <a:bodyPr vert="horz" lIns="91440" tIns="45720" rIns="91440" bIns="45720" rtlCol="0" anchor="b">
            <a:normAutofit fontScale="97500"/>
          </a:bodyPr>
          <a:lstStyle>
            <a:lvl1pPr algn="l"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ctr"/>
            <a:r>
              <a:rPr lang="en-GB" sz="3200" dirty="0">
                <a:latin typeface="SassoonPrimaryType" pitchFamily="2" charset="0"/>
              </a:rPr>
              <a:t/>
            </a:r>
            <a:br>
              <a:rPr lang="en-GB" sz="3200" dirty="0">
                <a:latin typeface="SassoonPrimaryType" pitchFamily="2" charset="0"/>
              </a:rPr>
            </a:br>
            <a:endParaRPr lang="en-GB" sz="3200" dirty="0">
              <a:latin typeface="SassoonPrimaryType" pitchFamily="2" charset="0"/>
            </a:endParaRPr>
          </a:p>
        </p:txBody>
      </p:sp>
      <p:sp>
        <p:nvSpPr>
          <p:cNvPr id="6" name="Title 1"/>
          <p:cNvSpPr txBox="1">
            <a:spLocks/>
          </p:cNvSpPr>
          <p:nvPr/>
        </p:nvSpPr>
        <p:spPr>
          <a:xfrm>
            <a:off x="1178853" y="1711569"/>
            <a:ext cx="10515600" cy="2855741"/>
          </a:xfrm>
          <a:prstGeom prst="rect">
            <a:avLst/>
          </a:prstGeom>
        </p:spPr>
        <p:txBody>
          <a:bodyPr vert="horz" lIns="91440" tIns="45720" rIns="91440" bIns="45720" rtlCol="0" anchor="b">
            <a:normAutofit fontScale="97500"/>
          </a:bodyPr>
          <a:lstStyle>
            <a:lvl1pPr algn="l"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ctr"/>
            <a:r>
              <a:rPr lang="en-GB" sz="3200" dirty="0">
                <a:latin typeface="SassoonPrimaryType" pitchFamily="2" charset="0"/>
              </a:rPr>
              <a:t/>
            </a:r>
            <a:br>
              <a:rPr lang="en-GB" sz="3200" dirty="0">
                <a:latin typeface="SassoonPrimaryType" pitchFamily="2" charset="0"/>
              </a:rPr>
            </a:br>
            <a:endParaRPr lang="en-GB" sz="3200" dirty="0">
              <a:latin typeface="SassoonPrimaryType" pitchFamily="2" charset="0"/>
            </a:endParaRPr>
          </a:p>
        </p:txBody>
      </p:sp>
      <p:sp>
        <p:nvSpPr>
          <p:cNvPr id="2" name="TextBox 1"/>
          <p:cNvSpPr txBox="1"/>
          <p:nvPr/>
        </p:nvSpPr>
        <p:spPr>
          <a:xfrm>
            <a:off x="957943" y="1399134"/>
            <a:ext cx="10207604" cy="5539978"/>
          </a:xfrm>
          <a:prstGeom prst="rect">
            <a:avLst/>
          </a:prstGeom>
          <a:noFill/>
        </p:spPr>
        <p:txBody>
          <a:bodyPr wrap="square" rtlCol="0">
            <a:spAutoFit/>
          </a:bodyPr>
          <a:lstStyle/>
          <a:p>
            <a:pPr marL="285750" indent="-285750">
              <a:buFont typeface="Wingdings" panose="05000000000000000000" pitchFamily="2" charset="2"/>
              <a:buChar char="Ø"/>
            </a:pPr>
            <a:r>
              <a:rPr lang="en-GB" sz="2800" dirty="0"/>
              <a:t>In the </a:t>
            </a:r>
            <a:r>
              <a:rPr lang="en-GB" sz="2800" dirty="0" smtClean="0"/>
              <a:t>“Children” </a:t>
            </a:r>
            <a:r>
              <a:rPr lang="en-GB" sz="2800" dirty="0"/>
              <a:t>section you can find </a:t>
            </a:r>
            <a:r>
              <a:rPr lang="en-GB" sz="2800" dirty="0" smtClean="0"/>
              <a:t>our Willow class </a:t>
            </a:r>
            <a:r>
              <a:rPr lang="en-GB" sz="2800" dirty="0"/>
              <a:t>page</a:t>
            </a:r>
          </a:p>
          <a:p>
            <a:endParaRPr lang="en-GB" sz="2800" dirty="0"/>
          </a:p>
          <a:p>
            <a:pPr marL="285750" indent="-285750">
              <a:buFont typeface="Wingdings" panose="05000000000000000000" pitchFamily="2" charset="2"/>
              <a:buChar char="Ø"/>
            </a:pPr>
            <a:r>
              <a:rPr lang="en-GB" sz="2800" dirty="0" smtClean="0"/>
              <a:t>Our </a:t>
            </a:r>
            <a:r>
              <a:rPr lang="en-GB" sz="2800" dirty="0"/>
              <a:t>class </a:t>
            </a:r>
            <a:r>
              <a:rPr lang="en-GB" sz="2800" dirty="0" smtClean="0"/>
              <a:t>page will be updated regularly and </a:t>
            </a:r>
            <a:r>
              <a:rPr lang="en-GB" sz="2800" dirty="0"/>
              <a:t>there </a:t>
            </a:r>
            <a:r>
              <a:rPr lang="en-GB" sz="2800" dirty="0" smtClean="0"/>
              <a:t>will be </a:t>
            </a:r>
            <a:r>
              <a:rPr lang="en-GB" sz="2800" dirty="0"/>
              <a:t>sections on:-</a:t>
            </a:r>
          </a:p>
          <a:p>
            <a:pPr marL="342900" indent="-342900">
              <a:buFont typeface="Wingdings" panose="05000000000000000000" pitchFamily="2" charset="2"/>
              <a:buChar char="§"/>
            </a:pPr>
            <a:r>
              <a:rPr lang="en-GB" sz="2800" dirty="0"/>
              <a:t>Letters</a:t>
            </a:r>
          </a:p>
          <a:p>
            <a:pPr marL="342900" indent="-342900">
              <a:buFont typeface="Wingdings" panose="05000000000000000000" pitchFamily="2" charset="2"/>
              <a:buChar char="§"/>
            </a:pPr>
            <a:r>
              <a:rPr lang="en-GB" sz="2800" dirty="0"/>
              <a:t>Homework</a:t>
            </a:r>
          </a:p>
          <a:p>
            <a:pPr marL="342900" indent="-342900">
              <a:buFont typeface="Wingdings" panose="05000000000000000000" pitchFamily="2" charset="2"/>
              <a:buChar char="§"/>
            </a:pPr>
            <a:r>
              <a:rPr lang="en-GB" sz="2800" dirty="0"/>
              <a:t>Reading</a:t>
            </a:r>
          </a:p>
          <a:p>
            <a:pPr marL="342900" indent="-342900">
              <a:buFont typeface="Wingdings" panose="05000000000000000000" pitchFamily="2" charset="2"/>
              <a:buChar char="§"/>
            </a:pPr>
            <a:r>
              <a:rPr lang="en-GB" sz="2800" dirty="0"/>
              <a:t>Learning  links</a:t>
            </a:r>
          </a:p>
          <a:p>
            <a:pPr marL="342900" indent="-342900">
              <a:buFont typeface="Wingdings" panose="05000000000000000000" pitchFamily="2" charset="2"/>
              <a:buChar char="§"/>
            </a:pPr>
            <a:r>
              <a:rPr lang="en-GB" sz="2800" dirty="0"/>
              <a:t>Photographs</a:t>
            </a:r>
          </a:p>
          <a:p>
            <a:pPr marL="342900" indent="-342900">
              <a:buFont typeface="Wingdings" panose="05000000000000000000" pitchFamily="2" charset="2"/>
              <a:buChar char="§"/>
            </a:pPr>
            <a:endParaRPr lang="en-GB" sz="2800" dirty="0"/>
          </a:p>
          <a:p>
            <a:r>
              <a:rPr lang="en-GB" sz="2800" dirty="0"/>
              <a:t>You will also find much more information in other sections such as Parents and Key Information including our curriculum for all subjects.</a:t>
            </a:r>
            <a:endParaRPr lang="en-GB" dirty="0"/>
          </a:p>
          <a:p>
            <a:pPr marL="285750" indent="-285750">
              <a:buFont typeface="Wingdings" panose="05000000000000000000" pitchFamily="2" charset="2"/>
              <a:buChar char="Ø"/>
            </a:pPr>
            <a:endParaRPr lang="en-GB" dirty="0"/>
          </a:p>
        </p:txBody>
      </p:sp>
      <p:pic>
        <p:nvPicPr>
          <p:cNvPr id="8" name="Picture 7" descr="COLOUR LOGO"/>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801229" y="400595"/>
            <a:ext cx="889720" cy="843724"/>
          </a:xfrm>
          <a:prstGeom prst="rect">
            <a:avLst/>
          </a:prstGeom>
          <a:noFill/>
          <a:ln>
            <a:noFill/>
          </a:ln>
        </p:spPr>
      </p:pic>
    </p:spTree>
    <p:extLst>
      <p:ext uri="{BB962C8B-B14F-4D97-AF65-F5344CB8AC3E}">
        <p14:creationId xmlns:p14="http://schemas.microsoft.com/office/powerpoint/2010/main" val="39580920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150962" y="4414910"/>
            <a:ext cx="9861941" cy="1828800"/>
          </a:xfrm>
        </p:spPr>
        <p:txBody>
          <a:bodyPr>
            <a:normAutofit/>
          </a:bodyPr>
          <a:lstStyle/>
          <a:p>
            <a:pPr algn="ctr"/>
            <a:r>
              <a:rPr lang="en-GB" sz="3200" dirty="0">
                <a:latin typeface="SassoonPrimaryType" pitchFamily="2" charset="0"/>
              </a:rPr>
              <a:t/>
            </a:r>
            <a:br>
              <a:rPr lang="en-GB" sz="3200" dirty="0">
                <a:latin typeface="SassoonPrimaryType" pitchFamily="2" charset="0"/>
              </a:rPr>
            </a:br>
            <a:endParaRPr lang="en-GB" sz="3200" dirty="0">
              <a:latin typeface="SassoonPrimaryType" pitchFamily="2" charset="0"/>
            </a:endParaRPr>
          </a:p>
        </p:txBody>
      </p:sp>
      <p:sp>
        <p:nvSpPr>
          <p:cNvPr id="4" name="Title 1"/>
          <p:cNvSpPr txBox="1">
            <a:spLocks/>
          </p:cNvSpPr>
          <p:nvPr/>
        </p:nvSpPr>
        <p:spPr>
          <a:xfrm>
            <a:off x="824132" y="305506"/>
            <a:ext cx="10515600" cy="982420"/>
          </a:xfrm>
          <a:prstGeom prst="rect">
            <a:avLst/>
          </a:prstGeom>
          <a:solidFill>
            <a:srgbClr val="7030A0">
              <a:alpha val="71000"/>
            </a:srgbClr>
          </a:solidFill>
        </p:spPr>
        <p:txBody>
          <a:bodyPr vert="horz" lIns="91440" tIns="45720" rIns="91440" bIns="45720" rtlCol="0" anchor="b">
            <a:normAutofit/>
          </a:bodyPr>
          <a:lstStyle>
            <a:lvl1pPr algn="l"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ctr"/>
            <a:r>
              <a:rPr lang="en-GB" sz="4400" dirty="0">
                <a:latin typeface="SassoonPrimaryType" pitchFamily="2" charset="0"/>
              </a:rPr>
              <a:t>Reading</a:t>
            </a:r>
          </a:p>
        </p:txBody>
      </p:sp>
      <p:sp>
        <p:nvSpPr>
          <p:cNvPr id="6" name="Title 1"/>
          <p:cNvSpPr txBox="1">
            <a:spLocks/>
          </p:cNvSpPr>
          <p:nvPr/>
        </p:nvSpPr>
        <p:spPr>
          <a:xfrm>
            <a:off x="1026453" y="1559169"/>
            <a:ext cx="10515600" cy="2855741"/>
          </a:xfrm>
          <a:prstGeom prst="rect">
            <a:avLst/>
          </a:prstGeom>
        </p:spPr>
        <p:txBody>
          <a:bodyPr vert="horz" lIns="91440" tIns="45720" rIns="91440" bIns="45720" rtlCol="0" anchor="b">
            <a:normAutofit fontScale="97500"/>
          </a:bodyPr>
          <a:lstStyle>
            <a:lvl1pPr algn="l"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ctr"/>
            <a:r>
              <a:rPr lang="en-GB" sz="3200" dirty="0">
                <a:latin typeface="SassoonPrimaryType" pitchFamily="2" charset="0"/>
              </a:rPr>
              <a:t/>
            </a:r>
            <a:br>
              <a:rPr lang="en-GB" sz="3200" dirty="0">
                <a:latin typeface="SassoonPrimaryType" pitchFamily="2" charset="0"/>
              </a:rPr>
            </a:br>
            <a:endParaRPr lang="en-GB" sz="3200" dirty="0">
              <a:latin typeface="SassoonPrimaryType" pitchFamily="2" charset="0"/>
            </a:endParaRPr>
          </a:p>
        </p:txBody>
      </p:sp>
      <p:sp>
        <p:nvSpPr>
          <p:cNvPr id="5" name="TextBox 4"/>
          <p:cNvSpPr txBox="1"/>
          <p:nvPr/>
        </p:nvSpPr>
        <p:spPr>
          <a:xfrm>
            <a:off x="509451" y="2067177"/>
            <a:ext cx="11247119" cy="4524315"/>
          </a:xfrm>
          <a:prstGeom prst="rect">
            <a:avLst/>
          </a:prstGeom>
          <a:noFill/>
        </p:spPr>
        <p:txBody>
          <a:bodyPr wrap="square" rtlCol="0">
            <a:spAutoFit/>
          </a:bodyPr>
          <a:lstStyle/>
          <a:p>
            <a:pPr marL="285750" indent="-285750">
              <a:buFont typeface="Wingdings" panose="05000000000000000000" pitchFamily="2" charset="2"/>
              <a:buChar char="Ø"/>
            </a:pPr>
            <a:r>
              <a:rPr lang="en-GB" sz="2800" dirty="0"/>
              <a:t>Children </a:t>
            </a:r>
            <a:r>
              <a:rPr lang="en-GB" sz="2800" dirty="0" smtClean="0"/>
              <a:t>this term will take </a:t>
            </a:r>
            <a:r>
              <a:rPr lang="en-GB" sz="2800" dirty="0"/>
              <a:t>home a book </a:t>
            </a:r>
            <a:r>
              <a:rPr lang="en-GB" sz="2800" dirty="0" smtClean="0"/>
              <a:t>that they </a:t>
            </a:r>
            <a:r>
              <a:rPr lang="en-GB" sz="2800" dirty="0"/>
              <a:t>choose </a:t>
            </a:r>
            <a:r>
              <a:rPr lang="en-GB" sz="2800" dirty="0" smtClean="0"/>
              <a:t>themselves </a:t>
            </a:r>
            <a:r>
              <a:rPr lang="en-GB" sz="2800" dirty="0" smtClean="0"/>
              <a:t>– we are always updating the books in our reading garden</a:t>
            </a:r>
            <a:endParaRPr lang="en-GB" sz="2800" dirty="0"/>
          </a:p>
          <a:p>
            <a:pPr marL="285750" indent="-285750">
              <a:buFont typeface="Wingdings" panose="05000000000000000000" pitchFamily="2" charset="2"/>
              <a:buChar char="Ø"/>
            </a:pPr>
            <a:r>
              <a:rPr lang="en-GB" sz="2800" dirty="0"/>
              <a:t>We ask parents to </a:t>
            </a:r>
            <a:r>
              <a:rPr lang="en-GB" sz="2800" dirty="0" smtClean="0"/>
              <a:t>encourage </a:t>
            </a:r>
            <a:r>
              <a:rPr lang="en-GB" sz="2800" dirty="0"/>
              <a:t>your child </a:t>
            </a:r>
            <a:r>
              <a:rPr lang="en-GB" sz="2800" dirty="0" smtClean="0"/>
              <a:t>to read </a:t>
            </a:r>
            <a:r>
              <a:rPr lang="en-GB" sz="2800" dirty="0"/>
              <a:t>regularly and ask them questions to develop their comprehension skills. Questions/prompts </a:t>
            </a:r>
            <a:r>
              <a:rPr lang="en-GB" sz="2800" dirty="0" smtClean="0"/>
              <a:t>can be found in your packs.</a:t>
            </a:r>
            <a:endParaRPr lang="en-GB" sz="2800" dirty="0"/>
          </a:p>
          <a:p>
            <a:pPr marL="285750" indent="-285750">
              <a:buFont typeface="Wingdings" panose="05000000000000000000" pitchFamily="2" charset="2"/>
              <a:buChar char="Ø"/>
            </a:pPr>
            <a:r>
              <a:rPr lang="en-GB" sz="2800" dirty="0"/>
              <a:t>Book will be changed </a:t>
            </a:r>
            <a:r>
              <a:rPr lang="en-GB" sz="2800" dirty="0" smtClean="0"/>
              <a:t>as the children complete a book and complete a book review too – all to be recorded into their Reading Journals.</a:t>
            </a:r>
            <a:endParaRPr lang="en-GB" sz="2800" dirty="0"/>
          </a:p>
          <a:p>
            <a:pPr marL="285750" indent="-285750">
              <a:buFont typeface="Wingdings" panose="05000000000000000000" pitchFamily="2" charset="2"/>
              <a:buChar char="Ø"/>
            </a:pPr>
            <a:r>
              <a:rPr lang="en-GB" sz="2800" dirty="0"/>
              <a:t>Our aim is to support children to develop all the necessary skills for reading and to develop their love of reading.</a:t>
            </a:r>
          </a:p>
          <a:p>
            <a:pPr marL="285750" indent="-285750">
              <a:buFont typeface="Wingdings" panose="05000000000000000000" pitchFamily="2" charset="2"/>
              <a:buChar char="Ø"/>
            </a:pPr>
            <a:endParaRPr lang="en-GB" dirty="0"/>
          </a:p>
          <a:p>
            <a:pPr marL="285750" indent="-285750">
              <a:buFont typeface="Wingdings" panose="05000000000000000000" pitchFamily="2" charset="2"/>
              <a:buChar char="Ø"/>
            </a:pPr>
            <a:endParaRPr lang="en-GB" dirty="0"/>
          </a:p>
        </p:txBody>
      </p:sp>
      <p:pic>
        <p:nvPicPr>
          <p:cNvPr id="7" name="Picture 6" descr="COLOUR LOGO"/>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83812" y="374854"/>
            <a:ext cx="889720" cy="843724"/>
          </a:xfrm>
          <a:prstGeom prst="rect">
            <a:avLst/>
          </a:prstGeom>
          <a:noFill/>
          <a:ln>
            <a:noFill/>
          </a:ln>
        </p:spPr>
      </p:pic>
    </p:spTree>
    <p:extLst>
      <p:ext uri="{BB962C8B-B14F-4D97-AF65-F5344CB8AC3E}">
        <p14:creationId xmlns:p14="http://schemas.microsoft.com/office/powerpoint/2010/main" val="422057118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150962" y="4414910"/>
            <a:ext cx="9861941" cy="1828800"/>
          </a:xfrm>
        </p:spPr>
        <p:txBody>
          <a:bodyPr>
            <a:normAutofit/>
          </a:bodyPr>
          <a:lstStyle/>
          <a:p>
            <a:pPr algn="ctr"/>
            <a:r>
              <a:rPr lang="en-GB" sz="3200" dirty="0">
                <a:latin typeface="SassoonPrimaryType" pitchFamily="2" charset="0"/>
              </a:rPr>
              <a:t/>
            </a:r>
            <a:br>
              <a:rPr lang="en-GB" sz="3200" dirty="0">
                <a:latin typeface="SassoonPrimaryType" pitchFamily="2" charset="0"/>
              </a:rPr>
            </a:br>
            <a:endParaRPr lang="en-GB" sz="3200" dirty="0">
              <a:latin typeface="SassoonPrimaryType" pitchFamily="2" charset="0"/>
            </a:endParaRPr>
          </a:p>
        </p:txBody>
      </p:sp>
      <p:sp>
        <p:nvSpPr>
          <p:cNvPr id="6" name="Title 1"/>
          <p:cNvSpPr txBox="1">
            <a:spLocks/>
          </p:cNvSpPr>
          <p:nvPr/>
        </p:nvSpPr>
        <p:spPr>
          <a:xfrm>
            <a:off x="1026453" y="1559169"/>
            <a:ext cx="10515600" cy="2855741"/>
          </a:xfrm>
          <a:prstGeom prst="rect">
            <a:avLst/>
          </a:prstGeom>
        </p:spPr>
        <p:txBody>
          <a:bodyPr vert="horz" lIns="91440" tIns="45720" rIns="91440" bIns="45720" rtlCol="0" anchor="b">
            <a:normAutofit fontScale="97500"/>
          </a:bodyPr>
          <a:lstStyle>
            <a:lvl1pPr algn="l"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ctr"/>
            <a:r>
              <a:rPr lang="en-GB" sz="3200" dirty="0">
                <a:latin typeface="SassoonPrimaryType" pitchFamily="2" charset="0"/>
              </a:rPr>
              <a:t/>
            </a:r>
            <a:br>
              <a:rPr lang="en-GB" sz="3200" dirty="0">
                <a:latin typeface="SassoonPrimaryType" pitchFamily="2" charset="0"/>
              </a:rPr>
            </a:br>
            <a:endParaRPr lang="en-GB" sz="3200" dirty="0">
              <a:latin typeface="SassoonPrimaryType" pitchFamily="2" charset="0"/>
            </a:endParaRPr>
          </a:p>
        </p:txBody>
      </p:sp>
      <p:sp>
        <p:nvSpPr>
          <p:cNvPr id="5" name="TextBox 4"/>
          <p:cNvSpPr txBox="1"/>
          <p:nvPr/>
        </p:nvSpPr>
        <p:spPr>
          <a:xfrm>
            <a:off x="978130" y="1786827"/>
            <a:ext cx="10207604" cy="7971413"/>
          </a:xfrm>
          <a:prstGeom prst="rect">
            <a:avLst/>
          </a:prstGeom>
          <a:noFill/>
        </p:spPr>
        <p:txBody>
          <a:bodyPr wrap="square" rtlCol="0">
            <a:spAutoFit/>
          </a:bodyPr>
          <a:lstStyle/>
          <a:p>
            <a:pPr marL="285750" indent="-285750">
              <a:buFont typeface="Wingdings" panose="05000000000000000000" pitchFamily="2" charset="2"/>
              <a:buChar char="Ø"/>
            </a:pPr>
            <a:endParaRPr lang="en-GB" sz="2800" dirty="0" smtClean="0"/>
          </a:p>
          <a:p>
            <a:pPr marL="285750" indent="-285750">
              <a:buFont typeface="Wingdings" panose="05000000000000000000" pitchFamily="2" charset="2"/>
              <a:buChar char="Ø"/>
            </a:pPr>
            <a:r>
              <a:rPr lang="en-GB" sz="3600" dirty="0" smtClean="0"/>
              <a:t>In </a:t>
            </a:r>
            <a:r>
              <a:rPr lang="en-GB" sz="3600" dirty="0"/>
              <a:t>Years 3, 4, 5 and 6 children have daily spelling sessions. Spellings will be sent home every Monday to practise with parents/carers for a test on Friday.</a:t>
            </a:r>
          </a:p>
          <a:p>
            <a:pPr marL="285750" indent="-285750">
              <a:buFont typeface="Wingdings" panose="05000000000000000000" pitchFamily="2" charset="2"/>
              <a:buChar char="Ø"/>
            </a:pPr>
            <a:r>
              <a:rPr lang="en-GB" sz="3600" dirty="0"/>
              <a:t>They have a daily spelling </a:t>
            </a:r>
            <a:r>
              <a:rPr lang="en-GB" sz="3600" dirty="0" smtClean="0"/>
              <a:t>session – each day practising a different skill.</a:t>
            </a:r>
          </a:p>
          <a:p>
            <a:pPr marL="285750" indent="-285750">
              <a:buFont typeface="Wingdings" panose="05000000000000000000" pitchFamily="2" charset="2"/>
              <a:buChar char="Ø"/>
            </a:pPr>
            <a:r>
              <a:rPr lang="en-GB" sz="3600" dirty="0" smtClean="0"/>
              <a:t>See </a:t>
            </a:r>
            <a:r>
              <a:rPr lang="en-GB" sz="3600" dirty="0" smtClean="0"/>
              <a:t>the class web page</a:t>
            </a:r>
            <a:r>
              <a:rPr lang="en-GB" sz="3600" dirty="0" smtClean="0"/>
              <a:t> for spelling resources information and some suggested strategies that could be used at home.</a:t>
            </a:r>
            <a:endParaRPr lang="en-GB" sz="3600" dirty="0" smtClean="0"/>
          </a:p>
          <a:p>
            <a:pPr marL="285750" indent="-285750">
              <a:buFont typeface="Wingdings" panose="05000000000000000000" pitchFamily="2" charset="2"/>
              <a:buChar char="Ø"/>
            </a:pPr>
            <a:endParaRPr lang="en-GB" sz="2800" dirty="0"/>
          </a:p>
          <a:p>
            <a:endParaRPr lang="en-GB" sz="2400" dirty="0"/>
          </a:p>
          <a:p>
            <a:pPr marL="285750" indent="-285750">
              <a:buFont typeface="Wingdings" panose="05000000000000000000" pitchFamily="2" charset="2"/>
              <a:buChar char="Ø"/>
            </a:pPr>
            <a:endParaRPr lang="en-GB" sz="2400" dirty="0"/>
          </a:p>
          <a:p>
            <a:pPr marL="285750" indent="-285750">
              <a:buFont typeface="Wingdings" panose="05000000000000000000" pitchFamily="2" charset="2"/>
              <a:buChar char="Ø"/>
            </a:pPr>
            <a:endParaRPr lang="en-GB" sz="2400" dirty="0"/>
          </a:p>
          <a:p>
            <a:pPr marL="285750" indent="-285750">
              <a:buFont typeface="Wingdings" panose="05000000000000000000" pitchFamily="2" charset="2"/>
              <a:buChar char="Ø"/>
            </a:pPr>
            <a:endParaRPr lang="en-GB" sz="2400" dirty="0"/>
          </a:p>
          <a:p>
            <a:pPr marL="285750" indent="-285750">
              <a:buFont typeface="Wingdings" panose="05000000000000000000" pitchFamily="2" charset="2"/>
              <a:buChar char="Ø"/>
            </a:pPr>
            <a:endParaRPr lang="en-GB" sz="2400" dirty="0"/>
          </a:p>
          <a:p>
            <a:pPr marL="285750" indent="-285750">
              <a:buFont typeface="Wingdings" panose="05000000000000000000" pitchFamily="2" charset="2"/>
              <a:buChar char="Ø"/>
            </a:pPr>
            <a:endParaRPr lang="en-GB" sz="2400" dirty="0"/>
          </a:p>
          <a:p>
            <a:pPr marL="285750" indent="-285750">
              <a:buFont typeface="Wingdings" panose="05000000000000000000" pitchFamily="2" charset="2"/>
              <a:buChar char="Ø"/>
            </a:pPr>
            <a:endParaRPr lang="en-GB" sz="2400" dirty="0"/>
          </a:p>
        </p:txBody>
      </p:sp>
      <p:pic>
        <p:nvPicPr>
          <p:cNvPr id="7" name="Picture 6" descr="COLOUR LOGO"/>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83812" y="374854"/>
            <a:ext cx="889720" cy="843724"/>
          </a:xfrm>
          <a:prstGeom prst="rect">
            <a:avLst/>
          </a:prstGeom>
          <a:noFill/>
          <a:ln>
            <a:noFill/>
          </a:ln>
        </p:spPr>
      </p:pic>
      <p:sp>
        <p:nvSpPr>
          <p:cNvPr id="10" name="Title 1">
            <a:extLst>
              <a:ext uri="{FF2B5EF4-FFF2-40B4-BE49-F238E27FC236}">
                <a16:creationId xmlns:a16="http://schemas.microsoft.com/office/drawing/2014/main" id="{9C9C1404-31DF-4C36-B3AA-128DD4FB6AA6}"/>
              </a:ext>
            </a:extLst>
          </p:cNvPr>
          <p:cNvSpPr txBox="1">
            <a:spLocks/>
          </p:cNvSpPr>
          <p:nvPr/>
        </p:nvSpPr>
        <p:spPr>
          <a:xfrm>
            <a:off x="1026453" y="305506"/>
            <a:ext cx="9986450" cy="982420"/>
          </a:xfrm>
          <a:prstGeom prst="rect">
            <a:avLst/>
          </a:prstGeom>
          <a:solidFill>
            <a:srgbClr val="7030A0">
              <a:alpha val="71000"/>
            </a:srgbClr>
          </a:solidFill>
        </p:spPr>
        <p:txBody>
          <a:bodyPr vert="horz" lIns="91440" tIns="45720" rIns="91440" bIns="45720" rtlCol="0" anchor="b">
            <a:normAutofit/>
          </a:bodyPr>
          <a:lstStyle>
            <a:lvl1pPr algn="l"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ctr"/>
            <a:r>
              <a:rPr lang="en-GB" sz="4400" dirty="0">
                <a:latin typeface="SassoonPrimaryType" pitchFamily="2" charset="0"/>
              </a:rPr>
              <a:t>Spelling </a:t>
            </a:r>
          </a:p>
        </p:txBody>
      </p:sp>
    </p:spTree>
    <p:extLst>
      <p:ext uri="{BB962C8B-B14F-4D97-AF65-F5344CB8AC3E}">
        <p14:creationId xmlns:p14="http://schemas.microsoft.com/office/powerpoint/2010/main" val="2672120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txBox="1">
            <a:spLocks/>
          </p:cNvSpPr>
          <p:nvPr/>
        </p:nvSpPr>
        <p:spPr>
          <a:xfrm>
            <a:off x="978131" y="518865"/>
            <a:ext cx="10515600" cy="982420"/>
          </a:xfrm>
          <a:prstGeom prst="rect">
            <a:avLst/>
          </a:prstGeom>
          <a:solidFill>
            <a:srgbClr val="7030A0">
              <a:alpha val="71000"/>
            </a:srgbClr>
          </a:solidFill>
        </p:spPr>
        <p:txBody>
          <a:bodyPr vert="horz" lIns="91440" tIns="45720" rIns="91440" bIns="45720" rtlCol="0" anchor="b">
            <a:normAutofit/>
          </a:bodyPr>
          <a:lstStyle>
            <a:lvl1pPr algn="l"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ctr"/>
            <a:r>
              <a:rPr lang="en-GB" sz="4400" dirty="0">
                <a:latin typeface="SassoonPrimaryType" pitchFamily="2" charset="0"/>
              </a:rPr>
              <a:t>Mathematics</a:t>
            </a:r>
          </a:p>
        </p:txBody>
      </p:sp>
      <p:sp>
        <p:nvSpPr>
          <p:cNvPr id="8" name="TextBox 7"/>
          <p:cNvSpPr txBox="1"/>
          <p:nvPr/>
        </p:nvSpPr>
        <p:spPr>
          <a:xfrm>
            <a:off x="978131" y="1573809"/>
            <a:ext cx="10207604" cy="6924973"/>
          </a:xfrm>
          <a:prstGeom prst="rect">
            <a:avLst/>
          </a:prstGeom>
          <a:noFill/>
        </p:spPr>
        <p:txBody>
          <a:bodyPr wrap="square" rtlCol="0">
            <a:spAutoFit/>
          </a:bodyPr>
          <a:lstStyle/>
          <a:p>
            <a:pPr marL="285750" indent="-285750">
              <a:buFont typeface="Wingdings" panose="05000000000000000000" pitchFamily="2" charset="2"/>
              <a:buChar char="Ø"/>
            </a:pPr>
            <a:r>
              <a:rPr lang="en-GB" sz="3000" dirty="0"/>
              <a:t>Reception to Y6 children are taught mathematics using the White Rose Maths Scheme.</a:t>
            </a:r>
          </a:p>
          <a:p>
            <a:pPr marL="285750" indent="-285750">
              <a:buFont typeface="Wingdings" panose="05000000000000000000" pitchFamily="2" charset="2"/>
              <a:buChar char="Ø"/>
            </a:pPr>
            <a:r>
              <a:rPr lang="en-GB" sz="3000" dirty="0"/>
              <a:t>Further information is available with these links.</a:t>
            </a:r>
          </a:p>
          <a:p>
            <a:r>
              <a:rPr lang="en-GB" sz="3000" u="sng" dirty="0">
                <a:hlinkClick r:id="rId2"/>
              </a:rPr>
              <a:t>https://whiteroseeducation.com/parent-pupil-resources/maths</a:t>
            </a:r>
            <a:endParaRPr lang="en-GB" sz="3000" dirty="0"/>
          </a:p>
          <a:p>
            <a:r>
              <a:rPr lang="en-GB" sz="3000" u="sng" dirty="0">
                <a:hlinkClick r:id="rId3"/>
              </a:rPr>
              <a:t>https://whiteroseeducation.com/parent-pupil-resources/maths/free-downloads</a:t>
            </a:r>
            <a:endParaRPr lang="en-GB" sz="3000" u="sng" dirty="0"/>
          </a:p>
          <a:p>
            <a:pPr marL="342900" indent="-342900">
              <a:buFont typeface="Wingdings" panose="05000000000000000000" pitchFamily="2" charset="2"/>
              <a:buChar char="Ø"/>
            </a:pPr>
            <a:r>
              <a:rPr lang="en-GB" sz="3000" dirty="0"/>
              <a:t>The calculations policy and further information can be found in the Key Information Curriculum Mathematics Section of the school website. </a:t>
            </a:r>
            <a:endParaRPr lang="en-GB" sz="3000" dirty="0" smtClean="0"/>
          </a:p>
          <a:p>
            <a:pPr marL="342900" indent="-342900">
              <a:buFont typeface="Wingdings" panose="05000000000000000000" pitchFamily="2" charset="2"/>
              <a:buChar char="Ø"/>
            </a:pPr>
            <a:r>
              <a:rPr lang="en-GB" sz="3000" dirty="0" smtClean="0"/>
              <a:t>TT </a:t>
            </a:r>
            <a:r>
              <a:rPr lang="en-GB" sz="3000" dirty="0" err="1" smtClean="0"/>
              <a:t>Rockstars</a:t>
            </a:r>
            <a:r>
              <a:rPr lang="en-GB" sz="3000" dirty="0" smtClean="0"/>
              <a:t> should be practised at home and a weekly times tables test will take place on a Friday.</a:t>
            </a:r>
            <a:endParaRPr lang="en-GB" sz="3000" dirty="0"/>
          </a:p>
          <a:p>
            <a:endParaRPr lang="en-GB" sz="3000" dirty="0"/>
          </a:p>
          <a:p>
            <a:pPr marL="285750" indent="-285750">
              <a:buFont typeface="Wingdings" panose="05000000000000000000" pitchFamily="2" charset="2"/>
              <a:buChar char="Ø"/>
            </a:pPr>
            <a:endParaRPr lang="en-GB" sz="2400" dirty="0"/>
          </a:p>
          <a:p>
            <a:pPr marL="285750" indent="-285750">
              <a:buFont typeface="Wingdings" panose="05000000000000000000" pitchFamily="2" charset="2"/>
              <a:buChar char="Ø"/>
            </a:pPr>
            <a:endParaRPr lang="en-GB" sz="2400" dirty="0"/>
          </a:p>
          <a:p>
            <a:pPr marL="285750" indent="-285750">
              <a:buFont typeface="Wingdings" panose="05000000000000000000" pitchFamily="2" charset="2"/>
              <a:buChar char="Ø"/>
            </a:pPr>
            <a:endParaRPr lang="en-GB" dirty="0"/>
          </a:p>
          <a:p>
            <a:pPr marL="285750" indent="-285750">
              <a:buFont typeface="Wingdings" panose="05000000000000000000" pitchFamily="2" charset="2"/>
              <a:buChar char="Ø"/>
            </a:pPr>
            <a:endParaRPr lang="en-GB" dirty="0"/>
          </a:p>
        </p:txBody>
      </p:sp>
    </p:spTree>
    <p:extLst>
      <p:ext uri="{BB962C8B-B14F-4D97-AF65-F5344CB8AC3E}">
        <p14:creationId xmlns:p14="http://schemas.microsoft.com/office/powerpoint/2010/main" val="8720914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777E79-5156-4E0F-A576-73E458A594E1}"/>
              </a:ext>
            </a:extLst>
          </p:cNvPr>
          <p:cNvSpPr txBox="1">
            <a:spLocks/>
          </p:cNvSpPr>
          <p:nvPr/>
        </p:nvSpPr>
        <p:spPr>
          <a:xfrm>
            <a:off x="937344" y="475323"/>
            <a:ext cx="10515600" cy="982420"/>
          </a:xfrm>
          <a:prstGeom prst="rect">
            <a:avLst/>
          </a:prstGeom>
          <a:solidFill>
            <a:srgbClr val="7030A0">
              <a:alpha val="54000"/>
            </a:srgbClr>
          </a:solidFill>
        </p:spPr>
        <p:txBody>
          <a:bodyPr vert="horz" lIns="91440" tIns="45720" rIns="91440" bIns="45720" rtlCol="0" anchor="b">
            <a:normAutofit/>
          </a:bodyPr>
          <a:lstStyle>
            <a:lvl1pPr algn="l"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ctr"/>
            <a:r>
              <a:rPr lang="en-GB" sz="4400" dirty="0">
                <a:latin typeface="SassoonPrimaryType" pitchFamily="2" charset="0"/>
              </a:rPr>
              <a:t>SEN Support</a:t>
            </a:r>
          </a:p>
        </p:txBody>
      </p:sp>
      <p:sp>
        <p:nvSpPr>
          <p:cNvPr id="4" name="TextBox 3">
            <a:extLst>
              <a:ext uri="{FF2B5EF4-FFF2-40B4-BE49-F238E27FC236}">
                <a16:creationId xmlns:a16="http://schemas.microsoft.com/office/drawing/2014/main" id="{CEA2F613-4809-4441-8621-CEFEC22C8C93}"/>
              </a:ext>
            </a:extLst>
          </p:cNvPr>
          <p:cNvSpPr txBox="1"/>
          <p:nvPr/>
        </p:nvSpPr>
        <p:spPr>
          <a:xfrm>
            <a:off x="1006265" y="1729372"/>
            <a:ext cx="10207604" cy="4524315"/>
          </a:xfrm>
          <a:prstGeom prst="rect">
            <a:avLst/>
          </a:prstGeom>
          <a:noFill/>
        </p:spPr>
        <p:txBody>
          <a:bodyPr wrap="square" rtlCol="0">
            <a:spAutoFit/>
          </a:bodyPr>
          <a:lstStyle/>
          <a:p>
            <a:r>
              <a:rPr lang="en-GB" sz="2400" b="1" u="sng" dirty="0"/>
              <a:t>GRADUATED RESPONSE TO SEND</a:t>
            </a:r>
          </a:p>
          <a:p>
            <a:endParaRPr lang="en-GB" sz="2400" dirty="0"/>
          </a:p>
          <a:p>
            <a:r>
              <a:rPr lang="en-GB" sz="2400" dirty="0"/>
              <a:t>At Brookfield Park Primary School we have clear procedures for the identification of and provision for pupils with SEND. These procedures are based on a Graduated Response as outlined in the SEND Code of Practice (2015).</a:t>
            </a:r>
          </a:p>
          <a:p>
            <a:endParaRPr lang="en-GB" sz="2400" dirty="0"/>
          </a:p>
          <a:p>
            <a:r>
              <a:rPr lang="en-GB" sz="2400" dirty="0"/>
              <a:t>We are committed to improving outcomes for ALL children and we believe that ALL pupils should have access to a broad and balanced curriculum. We have high aspirations for every pupil whatever their prior attainment or SEND status</a:t>
            </a:r>
            <a:r>
              <a:rPr lang="en-GB" sz="2400" dirty="0" smtClean="0"/>
              <a:t>.</a:t>
            </a:r>
          </a:p>
          <a:p>
            <a:endParaRPr lang="en-GB" sz="2400" dirty="0"/>
          </a:p>
          <a:p>
            <a:r>
              <a:rPr lang="en-GB" sz="2400" dirty="0" smtClean="0">
                <a:solidFill>
                  <a:srgbClr val="00B050"/>
                </a:solidFill>
              </a:rPr>
              <a:t>PLEASE REFER TO SEND DOCUMENT </a:t>
            </a:r>
            <a:r>
              <a:rPr lang="en-GB" sz="2400" dirty="0" smtClean="0">
                <a:solidFill>
                  <a:srgbClr val="00B050"/>
                </a:solidFill>
              </a:rPr>
              <a:t>ON OUR CLASS WEBPAGE </a:t>
            </a:r>
            <a:r>
              <a:rPr lang="en-GB" sz="2400" dirty="0" smtClean="0">
                <a:solidFill>
                  <a:srgbClr val="00B050"/>
                </a:solidFill>
              </a:rPr>
              <a:t>FOR MUCH MORE DETAILED INFORMATION AND </a:t>
            </a:r>
            <a:r>
              <a:rPr lang="en-GB" sz="2400" dirty="0" smtClean="0">
                <a:solidFill>
                  <a:srgbClr val="00B050"/>
                </a:solidFill>
              </a:rPr>
              <a:t>PROCEDURES – AVAILABLE AS SOON AS UPDATED. </a:t>
            </a:r>
            <a:endParaRPr lang="en-GB" sz="2400" dirty="0">
              <a:solidFill>
                <a:srgbClr val="00B050"/>
              </a:solidFill>
            </a:endParaRPr>
          </a:p>
        </p:txBody>
      </p:sp>
    </p:spTree>
    <p:extLst>
      <p:ext uri="{BB962C8B-B14F-4D97-AF65-F5344CB8AC3E}">
        <p14:creationId xmlns:p14="http://schemas.microsoft.com/office/powerpoint/2010/main" val="293624113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838200" y="285471"/>
            <a:ext cx="10515600" cy="982420"/>
          </a:xfrm>
          <a:prstGeom prst="rect">
            <a:avLst/>
          </a:prstGeom>
          <a:solidFill>
            <a:srgbClr val="7030A0">
              <a:alpha val="71000"/>
            </a:srgbClr>
          </a:solidFill>
        </p:spPr>
        <p:txBody>
          <a:bodyPr vert="horz" lIns="91440" tIns="45720" rIns="91440" bIns="45720" rtlCol="0" anchor="b">
            <a:normAutofit fontScale="92500"/>
          </a:bodyPr>
          <a:lstStyle>
            <a:lvl1pPr algn="l"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ctr"/>
            <a:r>
              <a:rPr lang="en-GB" sz="4400" dirty="0">
                <a:latin typeface="SassoonPrimaryType" pitchFamily="2" charset="0"/>
              </a:rPr>
              <a:t>Assessment and Reporting to Parents/Carers</a:t>
            </a:r>
          </a:p>
        </p:txBody>
      </p:sp>
      <p:sp>
        <p:nvSpPr>
          <p:cNvPr id="5" name="Rectangle 4">
            <a:extLst>
              <a:ext uri="{FF2B5EF4-FFF2-40B4-BE49-F238E27FC236}">
                <a16:creationId xmlns:a16="http://schemas.microsoft.com/office/drawing/2014/main" id="{E04AC820-1C73-4265-AB6A-4F966B8B626C}"/>
              </a:ext>
            </a:extLst>
          </p:cNvPr>
          <p:cNvSpPr/>
          <p:nvPr/>
        </p:nvSpPr>
        <p:spPr>
          <a:xfrm>
            <a:off x="838200" y="1438712"/>
            <a:ext cx="10811522" cy="5632311"/>
          </a:xfrm>
          <a:prstGeom prst="rect">
            <a:avLst/>
          </a:prstGeom>
        </p:spPr>
        <p:txBody>
          <a:bodyPr wrap="square">
            <a:spAutoFit/>
          </a:bodyPr>
          <a:lstStyle/>
          <a:p>
            <a:pPr marL="342900" indent="-342900">
              <a:buFont typeface="Wingdings" panose="05000000000000000000" pitchFamily="2" charset="2"/>
              <a:buChar char="Ø"/>
            </a:pPr>
            <a:r>
              <a:rPr lang="en-GB" sz="2800" b="0" i="0" dirty="0">
                <a:solidFill>
                  <a:srgbClr val="000000"/>
                </a:solidFill>
                <a:effectLst/>
              </a:rPr>
              <a:t>Ongoin</a:t>
            </a:r>
            <a:r>
              <a:rPr lang="en-GB" sz="2800" dirty="0">
                <a:solidFill>
                  <a:srgbClr val="000000"/>
                </a:solidFill>
              </a:rPr>
              <a:t>g assessment takes place in every lesson and at the end of units of work.</a:t>
            </a:r>
          </a:p>
          <a:p>
            <a:pPr marL="342900" indent="-342900">
              <a:buFont typeface="Wingdings" panose="05000000000000000000" pitchFamily="2" charset="2"/>
              <a:buChar char="Ø"/>
            </a:pPr>
            <a:r>
              <a:rPr lang="en-GB" sz="2800" b="0" i="0" dirty="0">
                <a:solidFill>
                  <a:srgbClr val="000000"/>
                </a:solidFill>
                <a:effectLst/>
              </a:rPr>
              <a:t>At the end of each term we use teacher assessment and formal assessments to track your child’s progress in </a:t>
            </a:r>
            <a:r>
              <a:rPr lang="en-GB" sz="2800" b="0" i="0" dirty="0" smtClean="0">
                <a:solidFill>
                  <a:srgbClr val="000000"/>
                </a:solidFill>
                <a:effectLst/>
              </a:rPr>
              <a:t>SPAG, </a:t>
            </a:r>
            <a:r>
              <a:rPr lang="en-GB" sz="2800" dirty="0" smtClean="0">
                <a:solidFill>
                  <a:srgbClr val="000000"/>
                </a:solidFill>
              </a:rPr>
              <a:t>Reading</a:t>
            </a:r>
            <a:r>
              <a:rPr lang="en-GB" sz="2800" dirty="0">
                <a:solidFill>
                  <a:srgbClr val="000000"/>
                </a:solidFill>
              </a:rPr>
              <a:t>, Writing and Mathematics.</a:t>
            </a:r>
          </a:p>
          <a:p>
            <a:pPr marL="342900" indent="-342900">
              <a:buFont typeface="Wingdings" panose="05000000000000000000" pitchFamily="2" charset="2"/>
              <a:buChar char="Ø"/>
            </a:pPr>
            <a:r>
              <a:rPr lang="en-GB" sz="2800" dirty="0">
                <a:solidFill>
                  <a:srgbClr val="000000"/>
                </a:solidFill>
              </a:rPr>
              <a:t>Other </a:t>
            </a:r>
            <a:r>
              <a:rPr lang="en-GB" sz="2800" dirty="0" smtClean="0">
                <a:solidFill>
                  <a:srgbClr val="000000"/>
                </a:solidFill>
              </a:rPr>
              <a:t>assessments, SATS practice </a:t>
            </a:r>
            <a:r>
              <a:rPr lang="en-GB" sz="2800" dirty="0">
                <a:solidFill>
                  <a:srgbClr val="000000"/>
                </a:solidFill>
              </a:rPr>
              <a:t>take place to monitor progress in other subjects in the curriculum.</a:t>
            </a:r>
          </a:p>
          <a:p>
            <a:pPr marL="342900" indent="-342900">
              <a:buFont typeface="Wingdings" panose="05000000000000000000" pitchFamily="2" charset="2"/>
              <a:buChar char="Ø"/>
            </a:pPr>
            <a:r>
              <a:rPr lang="en-GB" sz="2800" dirty="0">
                <a:solidFill>
                  <a:srgbClr val="000000"/>
                </a:solidFill>
              </a:rPr>
              <a:t>A short report will be sent home at the end of the Autumn term and a longer more detailed report is sent home at the end of the Summer term.</a:t>
            </a:r>
          </a:p>
          <a:p>
            <a:pPr marL="342900" indent="-342900">
              <a:buFont typeface="Wingdings" panose="05000000000000000000" pitchFamily="2" charset="2"/>
              <a:buChar char="Ø"/>
            </a:pPr>
            <a:r>
              <a:rPr lang="en-GB" sz="2800" dirty="0">
                <a:solidFill>
                  <a:srgbClr val="000000"/>
                </a:solidFill>
              </a:rPr>
              <a:t>We hold a Parents evening (either in person/ or virtual as requested) in the Spring term. Appointment letters will be sent home in advance.</a:t>
            </a:r>
          </a:p>
          <a:p>
            <a:pPr marL="342900" indent="-342900">
              <a:buFont typeface="Wingdings" panose="05000000000000000000" pitchFamily="2" charset="2"/>
              <a:buChar char="Ø"/>
            </a:pPr>
            <a:endParaRPr lang="en-GB" sz="2400" b="0" i="0" dirty="0">
              <a:solidFill>
                <a:srgbClr val="000000"/>
              </a:solidFill>
              <a:effectLst/>
            </a:endParaRPr>
          </a:p>
        </p:txBody>
      </p:sp>
    </p:spTree>
    <p:extLst>
      <p:ext uri="{BB962C8B-B14F-4D97-AF65-F5344CB8AC3E}">
        <p14:creationId xmlns:p14="http://schemas.microsoft.com/office/powerpoint/2010/main" val="275611951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noGrp="1"/>
          </p:cNvSpPr>
          <p:nvPr>
            <p:ph type="title"/>
          </p:nvPr>
        </p:nvSpPr>
        <p:spPr>
          <a:xfrm>
            <a:off x="838200" y="378822"/>
            <a:ext cx="10030097" cy="906917"/>
          </a:xfrm>
          <a:prstGeom prst="rect">
            <a:avLst/>
          </a:prstGeom>
          <a:solidFill>
            <a:srgbClr val="7030A0">
              <a:alpha val="71000"/>
            </a:srgbClr>
          </a:solidFill>
        </p:spPr>
        <p:txBody>
          <a:bodyPr vert="horz" lIns="91440" tIns="45720" rIns="91440" bIns="45720" rtlCol="0" anchor="b">
            <a:normAutofit/>
          </a:bodyPr>
          <a:lstStyle>
            <a:lvl1pPr algn="l"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ctr"/>
            <a:r>
              <a:rPr lang="en-GB" sz="4400" dirty="0">
                <a:latin typeface="SassoonPrimaryType" pitchFamily="2" charset="0"/>
              </a:rPr>
              <a:t> Y6 SATS</a:t>
            </a:r>
          </a:p>
        </p:txBody>
      </p:sp>
      <p:sp>
        <p:nvSpPr>
          <p:cNvPr id="3" name="Content Placeholder 2"/>
          <p:cNvSpPr>
            <a:spLocks noGrp="1"/>
          </p:cNvSpPr>
          <p:nvPr>
            <p:ph idx="1"/>
          </p:nvPr>
        </p:nvSpPr>
        <p:spPr>
          <a:xfrm>
            <a:off x="838200" y="1410789"/>
            <a:ext cx="10515600" cy="5277394"/>
          </a:xfrm>
        </p:spPr>
        <p:txBody>
          <a:bodyPr>
            <a:normAutofit lnSpcReduction="10000"/>
          </a:bodyPr>
          <a:lstStyle/>
          <a:p>
            <a:r>
              <a:rPr lang="en-GB" b="1" u="sng" dirty="0"/>
              <a:t>KS2 Year 6 SATs Dates – May 2024</a:t>
            </a:r>
            <a:endParaRPr lang="en-GB" dirty="0"/>
          </a:p>
          <a:p>
            <a:r>
              <a:rPr lang="en-GB" dirty="0"/>
              <a:t>Monday </a:t>
            </a:r>
            <a:r>
              <a:rPr lang="en-GB" dirty="0" smtClean="0"/>
              <a:t>12</a:t>
            </a:r>
            <a:r>
              <a:rPr lang="en-GB" baseline="30000" dirty="0" smtClean="0"/>
              <a:t>th</a:t>
            </a:r>
            <a:r>
              <a:rPr lang="en-GB" dirty="0" smtClean="0"/>
              <a:t> </a:t>
            </a:r>
            <a:r>
              <a:rPr lang="en-GB" dirty="0"/>
              <a:t>May </a:t>
            </a:r>
            <a:r>
              <a:rPr lang="en-GB" dirty="0" smtClean="0"/>
              <a:t>2025 </a:t>
            </a:r>
            <a:r>
              <a:rPr lang="en-GB" dirty="0"/>
              <a:t>– Grammar and Punctuation Test – 45 </a:t>
            </a:r>
            <a:r>
              <a:rPr lang="en-GB" dirty="0" err="1"/>
              <a:t>mins</a:t>
            </a:r>
            <a:endParaRPr lang="en-GB" dirty="0"/>
          </a:p>
          <a:p>
            <a:pPr lvl="0"/>
            <a:r>
              <a:rPr lang="en-GB" dirty="0"/>
              <a:t>Spelling test – 20 </a:t>
            </a:r>
            <a:r>
              <a:rPr lang="en-GB" dirty="0" smtClean="0"/>
              <a:t>minutes</a:t>
            </a:r>
            <a:endParaRPr lang="en-GB" dirty="0"/>
          </a:p>
          <a:p>
            <a:r>
              <a:rPr lang="en-GB" dirty="0"/>
              <a:t>Tuesday </a:t>
            </a:r>
            <a:r>
              <a:rPr lang="en-GB" dirty="0" smtClean="0"/>
              <a:t>13</a:t>
            </a:r>
            <a:r>
              <a:rPr lang="en-GB" baseline="30000" dirty="0" smtClean="0"/>
              <a:t>th</a:t>
            </a:r>
            <a:r>
              <a:rPr lang="en-GB" dirty="0" smtClean="0"/>
              <a:t> </a:t>
            </a:r>
            <a:r>
              <a:rPr lang="en-GB" dirty="0"/>
              <a:t>May – English Reading Test – 60 minutes</a:t>
            </a:r>
          </a:p>
          <a:p>
            <a:r>
              <a:rPr lang="en-GB" dirty="0"/>
              <a:t>Wednesday </a:t>
            </a:r>
            <a:r>
              <a:rPr lang="en-GB" dirty="0" smtClean="0"/>
              <a:t>14</a:t>
            </a:r>
            <a:r>
              <a:rPr lang="en-GB" baseline="30000" dirty="0" smtClean="0"/>
              <a:t>th</a:t>
            </a:r>
            <a:r>
              <a:rPr lang="en-GB" dirty="0" smtClean="0"/>
              <a:t> </a:t>
            </a:r>
            <a:r>
              <a:rPr lang="en-GB" dirty="0"/>
              <a:t>May – Maths Arithmetic (Paper 1) – 30 minutes</a:t>
            </a:r>
          </a:p>
          <a:p>
            <a:pPr lvl="0"/>
            <a:r>
              <a:rPr lang="en-GB" dirty="0"/>
              <a:t>Maths Reasoning (Paper 2) – 40 minutes</a:t>
            </a:r>
          </a:p>
          <a:p>
            <a:r>
              <a:rPr lang="en-GB" dirty="0"/>
              <a:t>Thursday </a:t>
            </a:r>
            <a:r>
              <a:rPr lang="en-GB" dirty="0" smtClean="0"/>
              <a:t>15</a:t>
            </a:r>
            <a:r>
              <a:rPr lang="en-GB" baseline="30000" dirty="0" smtClean="0"/>
              <a:t>th</a:t>
            </a:r>
            <a:r>
              <a:rPr lang="en-GB" dirty="0" smtClean="0"/>
              <a:t> </a:t>
            </a:r>
            <a:r>
              <a:rPr lang="en-GB" dirty="0"/>
              <a:t>May – Maths Reasoning Paper (Paper 3) 40 minutes</a:t>
            </a:r>
          </a:p>
          <a:p>
            <a:r>
              <a:rPr lang="en-GB" dirty="0"/>
              <a:t>Writing Moderation will take place in June and data entered will be towards the end of June</a:t>
            </a:r>
          </a:p>
          <a:p>
            <a:r>
              <a:rPr lang="en-GB" dirty="0"/>
              <a:t>July – KS2 SATs results will be released by external examiners – date TBC</a:t>
            </a:r>
          </a:p>
          <a:p>
            <a:pPr marL="0" indent="0">
              <a:buNone/>
            </a:pPr>
            <a:endParaRPr lang="en-GB" sz="3600" dirty="0">
              <a:latin typeface="SassoonPrimaryType" pitchFamily="2" charset="0"/>
            </a:endParaRPr>
          </a:p>
        </p:txBody>
      </p:sp>
    </p:spTree>
    <p:extLst>
      <p:ext uri="{BB962C8B-B14F-4D97-AF65-F5344CB8AC3E}">
        <p14:creationId xmlns:p14="http://schemas.microsoft.com/office/powerpoint/2010/main" val="345783738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35131" y="1632857"/>
            <a:ext cx="11956869" cy="4963886"/>
          </a:xfrm>
        </p:spPr>
        <p:txBody>
          <a:bodyPr>
            <a:normAutofit fontScale="92500" lnSpcReduction="10000"/>
          </a:bodyPr>
          <a:lstStyle/>
          <a:p>
            <a:pPr>
              <a:lnSpc>
                <a:spcPct val="80000"/>
              </a:lnSpc>
            </a:pPr>
            <a:r>
              <a:rPr lang="en-GB" altLang="en-US" dirty="0"/>
              <a:t>Pupils should attend school every day. Each week the class with the highest attendance receives the attendance trophy.</a:t>
            </a:r>
          </a:p>
          <a:p>
            <a:pPr>
              <a:lnSpc>
                <a:spcPct val="80000"/>
              </a:lnSpc>
            </a:pPr>
            <a:r>
              <a:rPr lang="en-GB" altLang="en-US" dirty="0"/>
              <a:t>Parents/carers should contact school if your child is ill and unable to attend. Pupils should not be off with only minor ailments. </a:t>
            </a:r>
          </a:p>
          <a:p>
            <a:pPr>
              <a:lnSpc>
                <a:spcPct val="80000"/>
              </a:lnSpc>
            </a:pPr>
            <a:r>
              <a:rPr lang="en-GB" altLang="en-US" dirty="0"/>
              <a:t>It is school policy to contact parents/carers to find out the reason your child is absent. Holidays will not be authorised during term time (see school term dates). There are some exceptional circumstances. </a:t>
            </a:r>
          </a:p>
          <a:p>
            <a:pPr>
              <a:lnSpc>
                <a:spcPct val="80000"/>
              </a:lnSpc>
            </a:pPr>
            <a:r>
              <a:rPr lang="en-GB" altLang="en-US" dirty="0"/>
              <a:t>A form will need to be completed and a meeting held with </a:t>
            </a:r>
            <a:r>
              <a:rPr lang="en-US" altLang="en-US" dirty="0"/>
              <a:t>Headteacher Mrs Sarah-Jane Whiteside</a:t>
            </a:r>
            <a:r>
              <a:rPr lang="en-US" altLang="en-US" dirty="0">
                <a:solidFill>
                  <a:srgbClr val="FF0000"/>
                </a:solidFill>
              </a:rPr>
              <a:t>. </a:t>
            </a:r>
            <a:r>
              <a:rPr lang="en-US" altLang="en-US" dirty="0" smtClean="0"/>
              <a:t>2 weeks notice is needed feel you have an exceptional circumstance like to be considered</a:t>
            </a:r>
            <a:r>
              <a:rPr lang="en-US" altLang="en-US" dirty="0"/>
              <a:t>.</a:t>
            </a:r>
            <a:r>
              <a:rPr lang="en-US" altLang="en-US" dirty="0" smtClean="0"/>
              <a:t> </a:t>
            </a:r>
            <a:r>
              <a:rPr lang="en-US" altLang="en-US" dirty="0"/>
              <a:t>P</a:t>
            </a:r>
            <a:r>
              <a:rPr lang="en-US" altLang="en-US" dirty="0" smtClean="0"/>
              <a:t>oor attendance  and there is a chance you will be fined, or if no notice - in line with government policies that we are required to follow. </a:t>
            </a:r>
            <a:endParaRPr lang="en-US" altLang="en-US" dirty="0"/>
          </a:p>
          <a:p>
            <a:pPr>
              <a:lnSpc>
                <a:spcPct val="80000"/>
              </a:lnSpc>
            </a:pPr>
            <a:r>
              <a:rPr lang="en-US" altLang="en-US" dirty="0"/>
              <a:t>Please download the </a:t>
            </a:r>
            <a:r>
              <a:rPr lang="en-US" altLang="en-US" dirty="0" err="1"/>
              <a:t>Studybug</a:t>
            </a:r>
            <a:r>
              <a:rPr lang="en-US" altLang="en-US" dirty="0"/>
              <a:t> app for you to inform school of a reason for </a:t>
            </a:r>
            <a:r>
              <a:rPr lang="en-US" altLang="en-US" dirty="0" smtClean="0"/>
              <a:t>absence – really quick and can do anytime e.g. middle of night and will only alert us in the morning. </a:t>
            </a:r>
          </a:p>
          <a:p>
            <a:pPr>
              <a:lnSpc>
                <a:spcPct val="80000"/>
              </a:lnSpc>
            </a:pPr>
            <a:endParaRPr lang="en-US" altLang="en-US" dirty="0" smtClean="0"/>
          </a:p>
          <a:p>
            <a:pPr marL="0" indent="0">
              <a:lnSpc>
                <a:spcPct val="80000"/>
              </a:lnSpc>
              <a:buNone/>
            </a:pPr>
            <a:endParaRPr lang="en-US" altLang="en-US" dirty="0">
              <a:solidFill>
                <a:srgbClr val="FF0000"/>
              </a:solidFill>
            </a:endParaRPr>
          </a:p>
          <a:p>
            <a:pPr marL="0" indent="0">
              <a:buNone/>
            </a:pPr>
            <a:endParaRPr lang="en-GB" dirty="0"/>
          </a:p>
        </p:txBody>
      </p:sp>
      <p:sp>
        <p:nvSpPr>
          <p:cNvPr id="4" name="Title 1"/>
          <p:cNvSpPr txBox="1">
            <a:spLocks/>
          </p:cNvSpPr>
          <p:nvPr/>
        </p:nvSpPr>
        <p:spPr>
          <a:xfrm>
            <a:off x="937344" y="475323"/>
            <a:ext cx="10515600" cy="982420"/>
          </a:xfrm>
          <a:prstGeom prst="rect">
            <a:avLst/>
          </a:prstGeom>
          <a:solidFill>
            <a:srgbClr val="7030A0">
              <a:alpha val="71000"/>
            </a:srgbClr>
          </a:solidFill>
        </p:spPr>
        <p:txBody>
          <a:bodyPr vert="horz" lIns="91440" tIns="45720" rIns="91440" bIns="45720" rtlCol="0" anchor="b">
            <a:normAutofit/>
          </a:bodyPr>
          <a:lstStyle>
            <a:lvl1pPr algn="l"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ctr"/>
            <a:r>
              <a:rPr lang="en-GB" sz="4400" dirty="0">
                <a:latin typeface="SassoonPrimaryType" pitchFamily="2" charset="0"/>
              </a:rPr>
              <a:t>Attendance</a:t>
            </a:r>
          </a:p>
        </p:txBody>
      </p:sp>
    </p:spTree>
    <p:extLst>
      <p:ext uri="{BB962C8B-B14F-4D97-AF65-F5344CB8AC3E}">
        <p14:creationId xmlns:p14="http://schemas.microsoft.com/office/powerpoint/2010/main" val="266608405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txBox="1">
            <a:spLocks/>
          </p:cNvSpPr>
          <p:nvPr/>
        </p:nvSpPr>
        <p:spPr>
          <a:xfrm>
            <a:off x="937344" y="475323"/>
            <a:ext cx="10515600" cy="982420"/>
          </a:xfrm>
          <a:prstGeom prst="rect">
            <a:avLst/>
          </a:prstGeom>
          <a:solidFill>
            <a:srgbClr val="7030A0">
              <a:alpha val="71000"/>
            </a:srgbClr>
          </a:solidFill>
        </p:spPr>
        <p:txBody>
          <a:bodyPr vert="horz" lIns="91440" tIns="45720" rIns="91440" bIns="45720" rtlCol="0" anchor="b">
            <a:normAutofit/>
          </a:bodyPr>
          <a:lstStyle>
            <a:lvl1pPr algn="l"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ctr"/>
            <a:r>
              <a:rPr lang="en-GB" sz="4400" dirty="0">
                <a:latin typeface="SassoonPrimaryType" pitchFamily="2" charset="0"/>
              </a:rPr>
              <a:t>Other important class information</a:t>
            </a:r>
          </a:p>
        </p:txBody>
      </p:sp>
      <p:sp>
        <p:nvSpPr>
          <p:cNvPr id="4" name="TextBox 3"/>
          <p:cNvSpPr txBox="1"/>
          <p:nvPr/>
        </p:nvSpPr>
        <p:spPr>
          <a:xfrm>
            <a:off x="1058091" y="1964353"/>
            <a:ext cx="10394853" cy="954107"/>
          </a:xfrm>
          <a:prstGeom prst="rect">
            <a:avLst/>
          </a:prstGeom>
          <a:noFill/>
        </p:spPr>
        <p:txBody>
          <a:bodyPr wrap="square" rtlCol="0">
            <a:spAutoFit/>
          </a:bodyPr>
          <a:lstStyle/>
          <a:p>
            <a:pPr marL="285750" indent="-285750">
              <a:buFont typeface="Wingdings" panose="05000000000000000000" pitchFamily="2" charset="2"/>
              <a:buChar char="Ø"/>
            </a:pPr>
            <a:endParaRPr lang="en-GB" sz="2800" dirty="0">
              <a:latin typeface="SassoonPrimaryType" pitchFamily="2" charset="0"/>
            </a:endParaRPr>
          </a:p>
          <a:p>
            <a:pPr marL="285750" indent="-285750">
              <a:buFont typeface="Wingdings" panose="05000000000000000000" pitchFamily="2" charset="2"/>
              <a:buChar char="Ø"/>
            </a:pPr>
            <a:endParaRPr lang="en-GB" sz="2800" dirty="0">
              <a:latin typeface="SassoonPrimaryType" pitchFamily="2" charset="0"/>
            </a:endParaRPr>
          </a:p>
        </p:txBody>
      </p:sp>
      <p:sp>
        <p:nvSpPr>
          <p:cNvPr id="5" name="Content Placeholder 2">
            <a:extLst>
              <a:ext uri="{FF2B5EF4-FFF2-40B4-BE49-F238E27FC236}">
                <a16:creationId xmlns:a16="http://schemas.microsoft.com/office/drawing/2014/main" id="{9C715DB3-5CA7-4236-8419-E766A320ACA5}"/>
              </a:ext>
            </a:extLst>
          </p:cNvPr>
          <p:cNvSpPr txBox="1">
            <a:spLocks/>
          </p:cNvSpPr>
          <p:nvPr/>
        </p:nvSpPr>
        <p:spPr>
          <a:xfrm>
            <a:off x="838200" y="1632857"/>
            <a:ext cx="10515600" cy="4544106"/>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dirty="0" smtClean="0"/>
          </a:p>
          <a:p>
            <a:pPr marL="0" indent="0">
              <a:buFont typeface="Arial" panose="020B0604020202020204" pitchFamily="34" charset="0"/>
              <a:buNone/>
            </a:pPr>
            <a:r>
              <a:rPr lang="en-GB" b="1" u="sng" dirty="0" smtClean="0">
                <a:solidFill>
                  <a:srgbClr val="FF0000"/>
                </a:solidFill>
              </a:rPr>
              <a:t>Homework </a:t>
            </a:r>
            <a:r>
              <a:rPr lang="en-GB" b="1" u="sng" dirty="0">
                <a:solidFill>
                  <a:srgbClr val="FF0000"/>
                </a:solidFill>
              </a:rPr>
              <a:t>days</a:t>
            </a:r>
            <a:r>
              <a:rPr lang="en-GB" b="1" u="sng" dirty="0" smtClean="0">
                <a:solidFill>
                  <a:srgbClr val="FF0000"/>
                </a:solidFill>
              </a:rPr>
              <a:t>:-</a:t>
            </a:r>
          </a:p>
          <a:p>
            <a:pPr marL="0" indent="0">
              <a:buFont typeface="Arial" panose="020B0604020202020204" pitchFamily="34" charset="0"/>
              <a:buNone/>
            </a:pPr>
            <a:r>
              <a:rPr lang="en-GB" dirty="0" smtClean="0"/>
              <a:t>Maths and Spelling is set on a Monday and is due in on a Friday.</a:t>
            </a:r>
            <a:endParaRPr lang="en-GB" dirty="0"/>
          </a:p>
          <a:p>
            <a:pPr marL="0" indent="0">
              <a:buFont typeface="Arial" panose="020B0604020202020204" pitchFamily="34" charset="0"/>
              <a:buNone/>
            </a:pPr>
            <a:endParaRPr lang="en-GB" dirty="0"/>
          </a:p>
          <a:p>
            <a:pPr marL="0" indent="0">
              <a:buFont typeface="Arial" panose="020B0604020202020204" pitchFamily="34" charset="0"/>
              <a:buNone/>
            </a:pPr>
            <a:r>
              <a:rPr lang="en-GB" b="1" u="sng" dirty="0">
                <a:solidFill>
                  <a:srgbClr val="FF0000"/>
                </a:solidFill>
              </a:rPr>
              <a:t>PE day(s</a:t>
            </a:r>
            <a:r>
              <a:rPr lang="en-GB" b="1" u="sng" dirty="0" smtClean="0">
                <a:solidFill>
                  <a:srgbClr val="FF0000"/>
                </a:solidFill>
              </a:rPr>
              <a:t>):- Autumn Term – up until Christmas…</a:t>
            </a:r>
          </a:p>
          <a:p>
            <a:pPr marL="0" indent="0">
              <a:buFont typeface="Arial" panose="020B0604020202020204" pitchFamily="34" charset="0"/>
              <a:buNone/>
            </a:pPr>
            <a:r>
              <a:rPr lang="en-GB" dirty="0" smtClean="0"/>
              <a:t>Thursday and Friday  - PE</a:t>
            </a:r>
          </a:p>
          <a:p>
            <a:pPr marL="0" indent="0">
              <a:buFont typeface="Arial" panose="020B0604020202020204" pitchFamily="34" charset="0"/>
              <a:buNone/>
            </a:pPr>
            <a:r>
              <a:rPr lang="en-GB" dirty="0" smtClean="0"/>
              <a:t>Summer Term – the children will go swimming</a:t>
            </a:r>
          </a:p>
        </p:txBody>
      </p:sp>
    </p:spTree>
    <p:extLst>
      <p:ext uri="{BB962C8B-B14F-4D97-AF65-F5344CB8AC3E}">
        <p14:creationId xmlns:p14="http://schemas.microsoft.com/office/powerpoint/2010/main" val="82075159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8FB6F33-98B9-461A-B622-40213D3271FB}"/>
              </a:ext>
            </a:extLst>
          </p:cNvPr>
          <p:cNvSpPr txBox="1"/>
          <p:nvPr/>
        </p:nvSpPr>
        <p:spPr>
          <a:xfrm>
            <a:off x="1244390" y="1776997"/>
            <a:ext cx="10207604" cy="646331"/>
          </a:xfrm>
          <a:prstGeom prst="rect">
            <a:avLst/>
          </a:prstGeom>
          <a:noFill/>
        </p:spPr>
        <p:txBody>
          <a:bodyPr wrap="square" rtlCol="0">
            <a:spAutoFit/>
          </a:bodyPr>
          <a:lstStyle/>
          <a:p>
            <a:endParaRPr lang="en-GB" dirty="0"/>
          </a:p>
          <a:p>
            <a:pPr marL="285750" indent="-285750">
              <a:buFont typeface="Wingdings" panose="05000000000000000000" pitchFamily="2" charset="2"/>
              <a:buChar char="Ø"/>
            </a:pPr>
            <a:endParaRPr lang="en-GB" dirty="0"/>
          </a:p>
        </p:txBody>
      </p:sp>
      <p:sp>
        <p:nvSpPr>
          <p:cNvPr id="6" name="TextBox 5">
            <a:extLst>
              <a:ext uri="{FF2B5EF4-FFF2-40B4-BE49-F238E27FC236}">
                <a16:creationId xmlns:a16="http://schemas.microsoft.com/office/drawing/2014/main" id="{E0A14CBD-27B7-4A6C-AD12-DE2F736BCDDA}"/>
              </a:ext>
            </a:extLst>
          </p:cNvPr>
          <p:cNvSpPr txBox="1"/>
          <p:nvPr/>
        </p:nvSpPr>
        <p:spPr>
          <a:xfrm>
            <a:off x="1006265" y="1729372"/>
            <a:ext cx="10207604" cy="5078313"/>
          </a:xfrm>
          <a:prstGeom prst="rect">
            <a:avLst/>
          </a:prstGeom>
          <a:noFill/>
          <a:ln w="76200">
            <a:solidFill>
              <a:srgbClr val="7030A0"/>
            </a:solidFill>
          </a:ln>
        </p:spPr>
        <p:txBody>
          <a:bodyPr wrap="square" rtlCol="0">
            <a:spAutoFit/>
          </a:bodyPr>
          <a:lstStyle/>
          <a:p>
            <a:pPr algn="ctr"/>
            <a:endParaRPr lang="en-GB" sz="4400" dirty="0" smtClean="0"/>
          </a:p>
          <a:p>
            <a:pPr algn="ctr"/>
            <a:r>
              <a:rPr lang="en-GB" sz="4400" dirty="0" smtClean="0"/>
              <a:t>Many </a:t>
            </a:r>
            <a:r>
              <a:rPr lang="en-GB" sz="4400" dirty="0"/>
              <a:t>t</a:t>
            </a:r>
            <a:r>
              <a:rPr lang="en-GB" sz="4400" dirty="0" smtClean="0"/>
              <a:t>hanks </a:t>
            </a:r>
            <a:r>
              <a:rPr lang="en-GB" sz="4400" dirty="0"/>
              <a:t>you for your </a:t>
            </a:r>
            <a:r>
              <a:rPr lang="en-GB" sz="4400" dirty="0" smtClean="0"/>
              <a:t>continued support.</a:t>
            </a:r>
          </a:p>
          <a:p>
            <a:pPr algn="ctr"/>
            <a:r>
              <a:rPr lang="en-GB" sz="4400" dirty="0" smtClean="0"/>
              <a:t>Any further questions please contact me via email, message at the door or office.</a:t>
            </a:r>
          </a:p>
          <a:p>
            <a:pPr algn="ctr"/>
            <a:r>
              <a:rPr lang="en-GB" sz="4400" dirty="0" smtClean="0"/>
              <a:t>Thank you for your time.</a:t>
            </a:r>
            <a:endParaRPr lang="en-GB" sz="4400" dirty="0"/>
          </a:p>
          <a:p>
            <a:endParaRPr lang="en-GB" sz="2400" dirty="0"/>
          </a:p>
          <a:p>
            <a:pPr marL="285750" indent="-285750">
              <a:buFont typeface="Wingdings" panose="05000000000000000000" pitchFamily="2" charset="2"/>
              <a:buChar char="Ø"/>
            </a:pPr>
            <a:endParaRPr lang="en-GB" dirty="0"/>
          </a:p>
          <a:p>
            <a:pPr marL="285750" indent="-285750">
              <a:buFont typeface="Wingdings" panose="05000000000000000000" pitchFamily="2" charset="2"/>
              <a:buChar char="Ø"/>
            </a:pPr>
            <a:endParaRPr lang="en-GB" dirty="0"/>
          </a:p>
        </p:txBody>
      </p:sp>
    </p:spTree>
    <p:extLst>
      <p:ext uri="{BB962C8B-B14F-4D97-AF65-F5344CB8AC3E}">
        <p14:creationId xmlns:p14="http://schemas.microsoft.com/office/powerpoint/2010/main" val="651032884"/>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977</TotalTime>
  <Words>1275</Words>
  <Application>Microsoft Office PowerPoint</Application>
  <PresentationFormat>Widescreen</PresentationFormat>
  <Paragraphs>119</Paragraphs>
  <Slides>15</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15</vt:i4>
      </vt:variant>
    </vt:vector>
  </HeadingPairs>
  <TitlesOfParts>
    <vt:vector size="23" baseType="lpstr">
      <vt:lpstr>Arial</vt:lpstr>
      <vt:lpstr>Calibri</vt:lpstr>
      <vt:lpstr>Calibri Light</vt:lpstr>
      <vt:lpstr>Lucida Calligraphy</vt:lpstr>
      <vt:lpstr>Monotype Corsiva</vt:lpstr>
      <vt:lpstr>SassoonPrimaryType</vt:lpstr>
      <vt:lpstr>Wingdings</vt:lpstr>
      <vt:lpstr>Office Theme</vt:lpstr>
      <vt:lpstr>           Welcome to  Brookfield Park  Primary School  </vt:lpstr>
      <vt:lpstr>Our Brookfield Park Promise</vt:lpstr>
      <vt:lpstr>PowerPoint Presentation</vt:lpstr>
      <vt:lpstr>PowerPoint Presentation</vt:lpstr>
      <vt:lpstr> School Website https://www.brookfieldparkprimary.co.uk/</vt:lpstr>
      <vt:lpstr>PowerPoint Presentation</vt:lpstr>
      <vt:lpstr> </vt:lpstr>
      <vt:lpstr> </vt:lpstr>
      <vt:lpstr>PowerPoint Presentation</vt:lpstr>
      <vt:lpstr>PowerPoint Presentation</vt:lpstr>
      <vt:lpstr>PowerPoint Presentation</vt:lpstr>
      <vt:lpstr> Y6 SATS</vt:lpstr>
      <vt:lpstr>PowerPoint Presentation</vt:lpstr>
      <vt:lpstr>PowerPoint Presentation</vt:lpstr>
      <vt:lpstr>PowerPoint Presentation</vt:lpstr>
    </vt:vector>
  </TitlesOfParts>
  <Company>St Richard's Catholic Primary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Brookfield Park Primary School</dc:title>
  <dc:creator>L. Collinson</dc:creator>
  <cp:lastModifiedBy>S. Allard</cp:lastModifiedBy>
  <cp:revision>117</cp:revision>
  <cp:lastPrinted>2022-05-23T08:50:28Z</cp:lastPrinted>
  <dcterms:created xsi:type="dcterms:W3CDTF">2021-06-03T19:02:18Z</dcterms:created>
  <dcterms:modified xsi:type="dcterms:W3CDTF">2024-09-09T13:12:52Z</dcterms:modified>
</cp:coreProperties>
</file>