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3"/>
  </p:handoutMasterIdLst>
  <p:sldIdLst>
    <p:sldId id="256" r:id="rId2"/>
    <p:sldId id="257" r:id="rId3"/>
    <p:sldId id="264" r:id="rId4"/>
    <p:sldId id="265" r:id="rId5"/>
    <p:sldId id="259" r:id="rId6"/>
    <p:sldId id="262" r:id="rId7"/>
    <p:sldId id="260" r:id="rId8"/>
    <p:sldId id="289" r:id="rId9"/>
    <p:sldId id="290" r:id="rId10"/>
    <p:sldId id="267" r:id="rId11"/>
    <p:sldId id="271" r:id="rId12"/>
    <p:sldId id="298" r:id="rId13"/>
    <p:sldId id="303" r:id="rId14"/>
    <p:sldId id="300" r:id="rId15"/>
    <p:sldId id="301" r:id="rId16"/>
    <p:sldId id="302" r:id="rId17"/>
    <p:sldId id="286" r:id="rId18"/>
    <p:sldId id="283" r:id="rId19"/>
    <p:sldId id="285" r:id="rId20"/>
    <p:sldId id="269" r:id="rId21"/>
    <p:sldId id="273"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A68D00E-FE70-44AA-9C3C-CA284461ECF4}">
          <p14:sldIdLst>
            <p14:sldId id="256"/>
            <p14:sldId id="257"/>
            <p14:sldId id="264"/>
            <p14:sldId id="265"/>
            <p14:sldId id="259"/>
            <p14:sldId id="262"/>
            <p14:sldId id="260"/>
            <p14:sldId id="289"/>
            <p14:sldId id="290"/>
            <p14:sldId id="267"/>
            <p14:sldId id="271"/>
            <p14:sldId id="298"/>
            <p14:sldId id="303"/>
            <p14:sldId id="300"/>
            <p14:sldId id="301"/>
            <p14:sldId id="302"/>
            <p14:sldId id="286"/>
            <p14:sldId id="283"/>
            <p14:sldId id="285"/>
            <p14:sldId id="269"/>
            <p14:sldId id="273"/>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 Collinson" initials="LC"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6A2D97"/>
    <a:srgbClr val="C400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1" autoAdjust="0"/>
    <p:restoredTop sz="95268" autoAdjust="0"/>
  </p:normalViewPr>
  <p:slideViewPr>
    <p:cSldViewPr snapToGrid="0">
      <p:cViewPr varScale="1">
        <p:scale>
          <a:sx n="63" d="100"/>
          <a:sy n="63" d="100"/>
        </p:scale>
        <p:origin x="972" y="60"/>
      </p:cViewPr>
      <p:guideLst/>
    </p:cSldViewPr>
  </p:slideViewPr>
  <p:outlineViewPr>
    <p:cViewPr>
      <p:scale>
        <a:sx n="33" d="100"/>
        <a:sy n="33" d="100"/>
      </p:scale>
      <p:origin x="0" y="-1699"/>
    </p:cViewPr>
  </p:outlineViewPr>
  <p:notesTextViewPr>
    <p:cViewPr>
      <p:scale>
        <a:sx n="1" d="1"/>
        <a:sy n="1" d="1"/>
      </p:scale>
      <p:origin x="0" y="0"/>
    </p:cViewPr>
  </p:notesTextViewPr>
  <p:sorterViewPr>
    <p:cViewPr>
      <p:scale>
        <a:sx n="130" d="100"/>
        <a:sy n="130" d="100"/>
      </p:scale>
      <p:origin x="0" y="-32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21B7A8F8-7960-48FA-A2FB-DCF37329B662}" type="datetimeFigureOut">
              <a:rPr lang="en-GB" smtClean="0"/>
              <a:t>04/09/2024</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4BADC69-2635-4AAB-BA6E-0C79624E9AD5}"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1AC624-8128-42B5-8A77-031702F0D240}"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1AC624-8128-42B5-8A77-031702F0D240}" type="datetimeFigureOut">
              <a:rPr lang="en-GB" smtClean="0"/>
              <a:t>04/09/2024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1AC624-8128-42B5-8A77-031702F0D240}" type="datetimeFigureOut">
              <a:rPr lang="en-GB" smtClean="0"/>
              <a:t>04/09/2024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1AC624-8128-42B5-8A77-031702F0D240}" type="datetimeFigureOut">
              <a:rPr lang="en-GB" smtClean="0"/>
              <a:t>04/09/2024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1AC624-8128-42B5-8A77-031702F0D240}" type="datetimeFigureOut">
              <a:rPr lang="en-GB" smtClean="0"/>
              <a:t>04/09/2024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A1AC624-8128-42B5-8A77-031702F0D240}" type="datetimeFigureOut">
              <a:rPr lang="en-GB" smtClean="0"/>
              <a:t>04/09/2024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A1AC624-8128-42B5-8A77-031702F0D240}" type="datetimeFigureOut">
              <a:rPr lang="en-GB" smtClean="0"/>
              <a:t>04/09/2024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1AC624-8128-42B5-8A77-031702F0D240}" type="datetimeFigureOut">
              <a:rPr lang="en-GB" smtClean="0"/>
              <a:t>04/09/2024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89B2D5-0772-4C3C-BE52-DAF4386B601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hyperlink" Target="mailto:bursar@brookfieldpark.lancs.sch.uk"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mailto:hazel@brookfieldpark.lancs.sch.uk"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hiteroseeducation.com/parent-pupil-resources/maths/free-downloads" TargetMode="External"/><Relationship Id="rId2" Type="http://schemas.openxmlformats.org/officeDocument/2006/relationships/hyperlink" Target="https://whiteroseeducation.com/parent-pupil-resources/maths"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74309"/>
            <a:ext cx="9144000" cy="3127120"/>
          </a:xfrm>
          <a:noFill/>
        </p:spPr>
        <p:txBody>
          <a:bodyPr>
            <a:normAutofit fontScale="90000"/>
          </a:bodyPr>
          <a:lstStyle/>
          <a:p>
            <a:br>
              <a:rPr lang="en-GB" dirty="0"/>
            </a:br>
            <a:br>
              <a:rPr lang="en-GB" dirty="0"/>
            </a:br>
            <a:br>
              <a:rPr lang="en-GB" dirty="0"/>
            </a:br>
            <a:br>
              <a:rPr lang="en-GB" dirty="0"/>
            </a:br>
            <a:br>
              <a:rPr lang="en-GB" dirty="0"/>
            </a:br>
            <a:br>
              <a:rPr lang="en-GB" dirty="0"/>
            </a:br>
            <a:br>
              <a:rPr lang="en-GB" dirty="0"/>
            </a:br>
            <a:r>
              <a:rPr lang="en-GB" dirty="0">
                <a:latin typeface="SassoonPrimaryType" pitchFamily="2" charset="0"/>
              </a:rPr>
              <a:t>Welcome to</a:t>
            </a:r>
            <a:br>
              <a:rPr lang="en-GB" dirty="0">
                <a:latin typeface="SassoonPrimaryType" pitchFamily="2" charset="0"/>
              </a:rPr>
            </a:br>
            <a:r>
              <a:rPr lang="en-GB" dirty="0">
                <a:latin typeface="SassoonPrimaryType" pitchFamily="2" charset="0"/>
              </a:rPr>
              <a:t> Brookfield Park Primary School</a:t>
            </a:r>
            <a:br>
              <a:rPr lang="en-GB" dirty="0">
                <a:latin typeface="SassoonPrimaryType" pitchFamily="2" charset="0"/>
              </a:rPr>
            </a:br>
            <a:br>
              <a:rPr lang="en-GB" dirty="0"/>
            </a:br>
            <a:endParaRPr lang="en-GB" dirty="0"/>
          </a:p>
        </p:txBody>
      </p:sp>
      <p:sp>
        <p:nvSpPr>
          <p:cNvPr id="3" name="Subtitle 2"/>
          <p:cNvSpPr>
            <a:spLocks noGrp="1"/>
          </p:cNvSpPr>
          <p:nvPr>
            <p:ph type="subTitle" idx="1"/>
          </p:nvPr>
        </p:nvSpPr>
        <p:spPr>
          <a:xfrm>
            <a:off x="1413125" y="2766163"/>
            <a:ext cx="9144000" cy="1655762"/>
          </a:xfrm>
        </p:spPr>
        <p:txBody>
          <a:bodyPr>
            <a:normAutofit/>
          </a:bodyPr>
          <a:lstStyle/>
          <a:p>
            <a:endParaRPr lang="en-GB" sz="4800" dirty="0">
              <a:latin typeface="SassoonPrimaryType" pitchFamily="2" charset="0"/>
            </a:endParaRPr>
          </a:p>
          <a:p>
            <a:r>
              <a:rPr lang="en-GB" sz="4800" dirty="0">
                <a:latin typeface="SassoonPrimaryType" pitchFamily="2" charset="0"/>
              </a:rPr>
              <a:t> Welcome to Hazel Class</a:t>
            </a:r>
          </a:p>
          <a:p>
            <a:endParaRPr lang="en-GB" dirty="0"/>
          </a:p>
        </p:txBody>
      </p:sp>
      <p:pic>
        <p:nvPicPr>
          <p:cNvPr id="4" name="Picture 3"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32" y="204226"/>
            <a:ext cx="1447068" cy="1340167"/>
          </a:xfrm>
          <a:prstGeom prst="rect">
            <a:avLst/>
          </a:prstGeom>
          <a:noFill/>
          <a:ln>
            <a:noFill/>
          </a:ln>
        </p:spPr>
      </p:pic>
      <p:pic>
        <p:nvPicPr>
          <p:cNvPr id="5" name="Picture 4"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04226"/>
            <a:ext cx="1447068" cy="1340167"/>
          </a:xfrm>
          <a:prstGeom prst="rect">
            <a:avLst/>
          </a:prstGeom>
          <a:noFill/>
          <a:ln>
            <a:noFill/>
          </a:ln>
        </p:spPr>
      </p:pic>
      <p:sp>
        <p:nvSpPr>
          <p:cNvPr id="8" name="Rectangle 7"/>
          <p:cNvSpPr/>
          <p:nvPr/>
        </p:nvSpPr>
        <p:spPr>
          <a:xfrm>
            <a:off x="2179479" y="4724885"/>
            <a:ext cx="7611292" cy="646331"/>
          </a:xfrm>
          <a:prstGeom prst="rect">
            <a:avLst/>
          </a:prstGeom>
        </p:spPr>
        <p:txBody>
          <a:bodyPr wrap="square">
            <a:spAutoFit/>
          </a:bodyPr>
          <a:lstStyle/>
          <a:p>
            <a:pPr lvl="0" algn="ctr" fontAlgn="t"/>
            <a:r>
              <a:rPr lang="en-GB" sz="3600" b="1" i="1" dirty="0">
                <a:solidFill>
                  <a:srgbClr val="990099"/>
                </a:solidFill>
                <a:latin typeface="Monotype Corsiva" panose="03010101010201010101" pitchFamily="66" charset="0"/>
              </a:rPr>
              <a:t>Nurture, include and inspire to succeed’</a:t>
            </a:r>
            <a:endParaRPr lang="en-GB" sz="3600" dirty="0">
              <a:solidFill>
                <a:srgbClr val="000000"/>
              </a:solidFill>
              <a:latin typeface="SassoonPrimaryType" pitchFamily="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7989" y="1562641"/>
            <a:ext cx="10367888" cy="5170646"/>
          </a:xfrm>
          <a:prstGeom prst="rect">
            <a:avLst/>
          </a:prstGeom>
          <a:pattFill prst="pct5">
            <a:fgClr>
              <a:schemeClr val="accent1"/>
            </a:fgClr>
            <a:bgClr>
              <a:schemeClr val="bg1"/>
            </a:bgClr>
          </a:pattFill>
        </p:spPr>
        <p:txBody>
          <a:bodyPr wrap="square">
            <a:spAutoFit/>
          </a:bodyPr>
          <a:lstStyle/>
          <a:p>
            <a:pPr algn="ctr" fontAlgn="t"/>
            <a:endParaRPr lang="en-GB" sz="3200" dirty="0">
              <a:solidFill>
                <a:srgbClr val="000000"/>
              </a:solidFill>
              <a:latin typeface="SassoonPrimaryType" pitchFamily="2" charset="0"/>
            </a:endParaRPr>
          </a:p>
          <a:p>
            <a:pPr algn="ctr" fontAlgn="t"/>
            <a:endParaRPr lang="en-GB" sz="3200" dirty="0">
              <a:solidFill>
                <a:srgbClr val="000000"/>
              </a:solidFill>
              <a:latin typeface="SassoonPrimaryType" pitchFamily="2" charset="0"/>
            </a:endParaRPr>
          </a:p>
          <a:p>
            <a:pPr algn="ctr" fontAlgn="t"/>
            <a:r>
              <a:rPr lang="en-GB" sz="3200" dirty="0">
                <a:solidFill>
                  <a:srgbClr val="000000"/>
                </a:solidFill>
                <a:latin typeface="SassoonPrimaryType" pitchFamily="2" charset="0"/>
              </a:rPr>
              <a:t>We are kind</a:t>
            </a:r>
          </a:p>
          <a:p>
            <a:pPr algn="ctr" fontAlgn="t"/>
            <a:r>
              <a:rPr lang="en-GB" sz="3200" i="0" dirty="0">
                <a:solidFill>
                  <a:srgbClr val="000000"/>
                </a:solidFill>
                <a:effectLst/>
                <a:latin typeface="SassoonPrimaryType" pitchFamily="2" charset="0"/>
              </a:rPr>
              <a:t>We are resilient</a:t>
            </a:r>
          </a:p>
          <a:p>
            <a:pPr algn="ctr" fontAlgn="t"/>
            <a:r>
              <a:rPr lang="en-GB" sz="3200" dirty="0">
                <a:solidFill>
                  <a:srgbClr val="000000"/>
                </a:solidFill>
                <a:latin typeface="SassoonPrimaryType" pitchFamily="2" charset="0"/>
              </a:rPr>
              <a:t>We take ownership</a:t>
            </a:r>
          </a:p>
          <a:p>
            <a:pPr algn="ctr" fontAlgn="t"/>
            <a:r>
              <a:rPr lang="en-GB" sz="3200" dirty="0">
                <a:solidFill>
                  <a:srgbClr val="000000"/>
                </a:solidFill>
                <a:latin typeface="SassoonPrimaryType" pitchFamily="2" charset="0"/>
              </a:rPr>
              <a:t>_____</a:t>
            </a:r>
          </a:p>
          <a:p>
            <a:pPr algn="ctr" fontAlgn="t"/>
            <a:r>
              <a:rPr lang="en-GB" sz="2800" b="1" dirty="0">
                <a:solidFill>
                  <a:srgbClr val="990099"/>
                </a:solidFill>
                <a:latin typeface="Lucida Calligraphy" panose="03010101010101010101" pitchFamily="66" charset="0"/>
              </a:rPr>
              <a:t>‘</a:t>
            </a:r>
            <a:r>
              <a:rPr lang="en-GB" sz="3600" b="1" i="1" dirty="0">
                <a:solidFill>
                  <a:srgbClr val="990099"/>
                </a:solidFill>
                <a:latin typeface="Monotype Corsiva" panose="03010101010201010101" pitchFamily="66" charset="0"/>
              </a:rPr>
              <a:t>Nurture, include and inspire to succeed’</a:t>
            </a:r>
            <a:endParaRPr lang="en-GB" sz="3600" dirty="0">
              <a:solidFill>
                <a:srgbClr val="000000"/>
              </a:solidFill>
              <a:latin typeface="SassoonPrimaryType" pitchFamily="2" charset="0"/>
            </a:endParaRPr>
          </a:p>
          <a:p>
            <a:pPr fontAlgn="t"/>
            <a:r>
              <a:rPr lang="en-GB" sz="2800" b="1" i="0" dirty="0">
                <a:solidFill>
                  <a:srgbClr val="000000"/>
                </a:solidFill>
                <a:effectLst/>
                <a:latin typeface="SassoonPrimaryType" pitchFamily="2" charset="0"/>
              </a:rPr>
              <a:t> </a:t>
            </a:r>
          </a:p>
          <a:p>
            <a:pPr algn="ctr" fontAlgn="t"/>
            <a:r>
              <a:rPr lang="en-GB" sz="2800" b="1" dirty="0">
                <a:solidFill>
                  <a:srgbClr val="000000"/>
                </a:solidFill>
                <a:latin typeface="SassoonPrimaryType" pitchFamily="2" charset="0"/>
              </a:rPr>
              <a:t>Our Ethos, Vision and Mission Statement can be found on our website</a:t>
            </a:r>
          </a:p>
          <a:p>
            <a:pPr algn="ctr" fontAlgn="t"/>
            <a:r>
              <a:rPr lang="en-GB" sz="2800" b="1" dirty="0">
                <a:solidFill>
                  <a:srgbClr val="000000"/>
                </a:solidFill>
                <a:latin typeface="SassoonPrimaryType" pitchFamily="2" charset="0"/>
              </a:rPr>
              <a:t>www.brookfieldparkprimary.co.uk</a:t>
            </a:r>
          </a:p>
          <a:p>
            <a:pPr fontAlgn="t"/>
            <a:endParaRPr lang="en-GB" b="1" i="0" dirty="0">
              <a:solidFill>
                <a:srgbClr val="000000"/>
              </a:solidFill>
              <a:effectLst/>
              <a:latin typeface="SassoonPrimaryType" pitchFamily="2" charset="0"/>
            </a:endParaRPr>
          </a:p>
        </p:txBody>
      </p:sp>
      <p:sp>
        <p:nvSpPr>
          <p:cNvPr id="4" name="Title 3"/>
          <p:cNvSpPr>
            <a:spLocks noGrp="1"/>
          </p:cNvSpPr>
          <p:nvPr>
            <p:ph type="title"/>
          </p:nvPr>
        </p:nvSpPr>
        <p:spPr>
          <a:xfrm>
            <a:off x="838200" y="365125"/>
            <a:ext cx="10515600" cy="940217"/>
          </a:xfrm>
        </p:spPr>
        <p:txBody>
          <a:bodyPr/>
          <a:lstStyle/>
          <a:p>
            <a:pPr algn="ctr"/>
            <a:r>
              <a:rPr lang="en-GB" dirty="0">
                <a:latin typeface="SassoonPrimaryType" pitchFamily="2" charset="0"/>
              </a:rPr>
              <a:t>Our Brookfield Park Promise</a:t>
            </a:r>
          </a:p>
        </p:txBody>
      </p:sp>
      <p:sp>
        <p:nvSpPr>
          <p:cNvPr id="5" name="Title 1"/>
          <p:cNvSpPr txBox="1"/>
          <p:nvPr/>
        </p:nvSpPr>
        <p:spPr>
          <a:xfrm>
            <a:off x="824133" y="322923"/>
            <a:ext cx="10515600" cy="982420"/>
          </a:xfrm>
          <a:prstGeom prst="rect">
            <a:avLst/>
          </a:prstGeom>
          <a:solidFill>
            <a:srgbClr val="7030A0">
              <a:alpha val="71000"/>
            </a:srgb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SassoonPrimaryType" pitchFamily="2" charset="0"/>
            </a:endParaRPr>
          </a:p>
        </p:txBody>
      </p:sp>
      <p:pic>
        <p:nvPicPr>
          <p:cNvPr id="1026" name="Picture 2" descr="https://primarysite-prod-sorted.s3.amazonaws.com/brookfieldparklancs/CKEditorImage/f40a9a24-47b2-4384-9afc-178de9cb116c_1x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6158" y="1486370"/>
            <a:ext cx="971550" cy="952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976533"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Communication</a:t>
            </a:r>
          </a:p>
        </p:txBody>
      </p:sp>
      <p:sp>
        <p:nvSpPr>
          <p:cNvPr id="4" name="TextBox 3"/>
          <p:cNvSpPr txBox="1"/>
          <p:nvPr/>
        </p:nvSpPr>
        <p:spPr>
          <a:xfrm>
            <a:off x="992198" y="1609321"/>
            <a:ext cx="10207604" cy="4955203"/>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A weekly newsletter will be emailed to you.</a:t>
            </a:r>
          </a:p>
          <a:p>
            <a:pPr marL="285750" indent="-285750">
              <a:buFont typeface="Wingdings" panose="05000000000000000000" pitchFamily="2" charset="2"/>
              <a:buChar char="Ø"/>
            </a:pPr>
            <a:r>
              <a:rPr lang="en-GB" sz="2800" dirty="0"/>
              <a:t>You will also receive emails and text messages as needed.</a:t>
            </a:r>
          </a:p>
          <a:p>
            <a:pPr marL="285750" indent="-285750">
              <a:buFont typeface="Wingdings" panose="05000000000000000000" pitchFamily="2" charset="2"/>
              <a:buChar char="Ø"/>
            </a:pPr>
            <a:r>
              <a:rPr lang="en-GB" sz="2800" dirty="0"/>
              <a:t>Class Newsletters will be emailed to you each half-term</a:t>
            </a:r>
          </a:p>
          <a:p>
            <a:pPr marL="285750" indent="-285750">
              <a:buFont typeface="Wingdings" panose="05000000000000000000" pitchFamily="2" charset="2"/>
              <a:buChar char="Ø"/>
            </a:pPr>
            <a:r>
              <a:rPr lang="en-GB" sz="2800" dirty="0"/>
              <a:t>Each class has an email address to contact the class teacher (see next slide). You may also need to contact the school office.</a:t>
            </a:r>
          </a:p>
          <a:p>
            <a:pPr marL="285750" indent="-285750">
              <a:buFont typeface="Wingdings" panose="05000000000000000000" pitchFamily="2" charset="2"/>
              <a:buChar char="Ø"/>
            </a:pPr>
            <a:r>
              <a:rPr lang="en-GB" sz="2800" dirty="0"/>
              <a:t>Social Media (please do not use social media platforms if you have concerns as it is detrimental to your child’s school. Contact us instead please).</a:t>
            </a:r>
          </a:p>
          <a:p>
            <a:r>
              <a:rPr lang="en-GB" sz="2800" dirty="0"/>
              <a:t>               </a:t>
            </a:r>
            <a:r>
              <a:rPr lang="en-GB" sz="2800" dirty="0">
                <a:hlinkClick r:id="rId2"/>
              </a:rPr>
              <a:t>bursar@brookfieldpark.lancs.sch.uk</a:t>
            </a:r>
            <a:endParaRPr lang="en-GB" sz="2800" dirty="0"/>
          </a:p>
          <a:p>
            <a:pPr marL="285750" indent="-285750">
              <a:buFont typeface="Wingdings" panose="05000000000000000000" pitchFamily="2" charset="2"/>
              <a:buChar char="Ø"/>
            </a:pPr>
            <a:r>
              <a:rPr lang="en-GB" sz="2800" dirty="0"/>
              <a:t>Please keep your details up to date with the school office.</a:t>
            </a:r>
            <a:endParaRPr lang="en-GB" sz="2400" dirty="0"/>
          </a:p>
          <a:p>
            <a:endParaRPr lang="en-GB" dirty="0"/>
          </a:p>
          <a:p>
            <a:pPr marL="285750" indent="-285750">
              <a:buFont typeface="Wingdings" panose="05000000000000000000" pitchFamily="2" charset="2"/>
              <a:buChar char="Ø"/>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470" y="1454433"/>
            <a:ext cx="10811522" cy="4893647"/>
          </a:xfrm>
          <a:prstGeom prst="rect">
            <a:avLst/>
          </a:prstGeom>
        </p:spPr>
        <p:txBody>
          <a:bodyPr wrap="square">
            <a:spAutoFit/>
          </a:bodyPr>
          <a:lstStyle/>
          <a:p>
            <a:pPr marL="342900" indent="-342900">
              <a:buFont typeface="Wingdings" panose="05000000000000000000" pitchFamily="2" charset="2"/>
              <a:buChar char="Ø"/>
            </a:pPr>
            <a:r>
              <a:rPr lang="en-GB" sz="2400" dirty="0">
                <a:solidFill>
                  <a:srgbClr val="000000"/>
                </a:solidFill>
              </a:rPr>
              <a:t>Should you wish to speak to your child’s class teacher, we ask that you use the class email to contact them (</a:t>
            </a:r>
            <a:r>
              <a:rPr lang="en-GB" sz="2400" dirty="0">
                <a:solidFill>
                  <a:srgbClr val="000000"/>
                </a:solidFill>
                <a:hlinkClick r:id="rId2"/>
              </a:rPr>
              <a:t>hazel@brookfieldpark.lancs.sch.uk</a:t>
            </a:r>
            <a:r>
              <a:rPr lang="en-GB" sz="2400" dirty="0">
                <a:solidFill>
                  <a:srgbClr val="000000"/>
                </a:solidFill>
              </a:rPr>
              <a:t>). I am sure you appreciate that it is difficult for class teachers to speak to parents at the beginning and the end of the day as in the morning they will be in class preparing and when they are dismissing their classes after school they need to ensure that all children have left safely and often have meetings to get to. You can give a message to the staff member on the door if you like and this will be passed to the class teacher or you can email to make an appointment if you wish to speak to them face to face.</a:t>
            </a:r>
          </a:p>
          <a:p>
            <a:pPr marL="342900" indent="-342900">
              <a:buFont typeface="Wingdings" panose="05000000000000000000" pitchFamily="2" charset="2"/>
              <a:buChar char="Ø"/>
            </a:pPr>
            <a:r>
              <a:rPr lang="en-GB" sz="2400" dirty="0">
                <a:solidFill>
                  <a:srgbClr val="000000"/>
                </a:solidFill>
              </a:rPr>
              <a:t>Please also be aware that class teachers may not respond to emails straight away. Staff will not respond to emails after 5pm or on a weekend but they will respond to you as soon as possible.</a:t>
            </a:r>
          </a:p>
          <a:p>
            <a:pPr marL="342900" indent="-342900">
              <a:buFont typeface="Wingdings" panose="05000000000000000000" pitchFamily="2" charset="2"/>
              <a:buChar char="Ø"/>
            </a:pPr>
            <a:r>
              <a:rPr lang="en-GB" sz="2400" dirty="0">
                <a:solidFill>
                  <a:srgbClr val="000000"/>
                </a:solidFill>
              </a:rPr>
              <a:t>At Brookfield Park Primary we pride ourselves on building positive relationships with parents and we ask that you speak to staff in a courteous and respectful way.</a:t>
            </a:r>
            <a:endParaRPr lang="en-GB" sz="2400" b="0" i="0" dirty="0">
              <a:solidFill>
                <a:srgbClr val="000000"/>
              </a:solidFill>
              <a:effectLst/>
            </a:endParaRPr>
          </a:p>
        </p:txBody>
      </p:sp>
      <p:sp>
        <p:nvSpPr>
          <p:cNvPr id="3" name="Title 1"/>
          <p:cNvSpPr txBox="1"/>
          <p:nvPr/>
        </p:nvSpPr>
        <p:spPr>
          <a:xfrm>
            <a:off x="958777" y="32440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Communication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824133" y="322923"/>
            <a:ext cx="10503774" cy="1523632"/>
          </a:xfrm>
          <a:solidFill>
            <a:srgbClr val="7030A0">
              <a:alpha val="71000"/>
            </a:srgbClr>
          </a:solidFill>
        </p:spPr>
        <p:txBody>
          <a:bodyPr>
            <a:normAutofit fontScale="90000"/>
          </a:bodyPr>
          <a:lstStyle/>
          <a:p>
            <a:pPr algn="ctr"/>
            <a:br>
              <a:rPr lang="en-GB" sz="3600" dirty="0">
                <a:latin typeface="SassoonPrimaryType" pitchFamily="2" charset="0"/>
              </a:rPr>
            </a:br>
            <a:r>
              <a:rPr lang="en-GB" dirty="0">
                <a:latin typeface="SassoonPrimaryType" pitchFamily="2" charset="0"/>
              </a:rPr>
              <a:t>School Website</a:t>
            </a:r>
            <a:br>
              <a:rPr lang="en-GB" dirty="0">
                <a:latin typeface="SassoonPrimaryType" pitchFamily="2" charset="0"/>
              </a:rPr>
            </a:br>
            <a:r>
              <a:rPr lang="en-GB" dirty="0">
                <a:latin typeface="SassoonPrimaryType" pitchFamily="2" charset="0"/>
              </a:rPr>
              <a:t>https://www.brookfieldparkprimary.co.uk/</a:t>
            </a:r>
          </a:p>
        </p:txBody>
      </p:sp>
      <p:sp>
        <p:nvSpPr>
          <p:cNvPr id="4" name="Rectangle 3"/>
          <p:cNvSpPr/>
          <p:nvPr/>
        </p:nvSpPr>
        <p:spPr>
          <a:xfrm>
            <a:off x="1111349" y="1699237"/>
            <a:ext cx="10367888" cy="646331"/>
          </a:xfrm>
          <a:prstGeom prst="rect">
            <a:avLst/>
          </a:prstGeom>
          <a:noFill/>
        </p:spPr>
        <p:txBody>
          <a:bodyPr wrap="square">
            <a:spAutoFit/>
          </a:bodyPr>
          <a:lstStyle/>
          <a:p>
            <a:pPr fontAlgn="t"/>
            <a:endParaRPr lang="en-GB" sz="3600" b="1" dirty="0">
              <a:solidFill>
                <a:srgbClr val="000000"/>
              </a:solidFill>
              <a:latin typeface="SassoonPrimaryType" pitchFamily="2" charset="0"/>
            </a:endParaRPr>
          </a:p>
        </p:txBody>
      </p:sp>
      <p:pic>
        <p:nvPicPr>
          <p:cNvPr id="7" name="Picture 6"/>
          <p:cNvPicPr/>
          <p:nvPr/>
        </p:nvPicPr>
        <p:blipFill rotWithShape="1">
          <a:blip r:embed="rId2"/>
          <a:srcRect l="10832" t="11464" r="9471" b="6305"/>
          <a:stretch>
            <a:fillRect/>
          </a:stretch>
        </p:blipFill>
        <p:spPr bwMode="auto">
          <a:xfrm>
            <a:off x="2224494" y="2211978"/>
            <a:ext cx="7468145" cy="4372791"/>
          </a:xfrm>
          <a:prstGeom prst="rect">
            <a:avLst/>
          </a:prstGeom>
          <a:ln>
            <a:noFill/>
          </a:ln>
        </p:spPr>
      </p:pic>
      <p:pic>
        <p:nvPicPr>
          <p:cNvPr id="8" name="Picture 7" descr="COLOUR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1229" y="400595"/>
            <a:ext cx="863593" cy="75698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824133" y="361895"/>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School Website</a:t>
            </a:r>
          </a:p>
        </p:txBody>
      </p:sp>
      <p:sp>
        <p:nvSpPr>
          <p:cNvPr id="4" name="Title 1"/>
          <p:cNvSpPr txBox="1"/>
          <p:nvPr/>
        </p:nvSpPr>
        <p:spPr>
          <a:xfrm>
            <a:off x="1026453" y="1568047"/>
            <a:ext cx="10515600" cy="4593437"/>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itle 1"/>
          <p:cNvSpPr txBox="1"/>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6" name="Title 1"/>
          <p:cNvSpPr txBox="1"/>
          <p:nvPr/>
        </p:nvSpPr>
        <p:spPr>
          <a:xfrm>
            <a:off x="1178853" y="17115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2" name="TextBox 1"/>
          <p:cNvSpPr txBox="1"/>
          <p:nvPr/>
        </p:nvSpPr>
        <p:spPr>
          <a:xfrm>
            <a:off x="957943" y="1399134"/>
            <a:ext cx="10207604" cy="5109091"/>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In the Children section you can find our Hazel class page</a:t>
            </a:r>
          </a:p>
          <a:p>
            <a:pPr marL="285750" indent="-285750">
              <a:buFont typeface="Wingdings" panose="05000000000000000000" pitchFamily="2" charset="2"/>
              <a:buChar char="Ø"/>
            </a:pPr>
            <a:endParaRPr lang="en-GB" sz="2800" dirty="0"/>
          </a:p>
          <a:p>
            <a:pPr marL="285750" indent="-285750">
              <a:buFont typeface="Wingdings" panose="05000000000000000000" pitchFamily="2" charset="2"/>
              <a:buChar char="Ø"/>
            </a:pPr>
            <a:r>
              <a:rPr lang="en-GB" sz="2800" dirty="0"/>
              <a:t>On the class page there are sections on:-</a:t>
            </a:r>
          </a:p>
          <a:p>
            <a:pPr marL="342900" indent="-342900">
              <a:buFont typeface="Wingdings" panose="05000000000000000000" pitchFamily="2" charset="2"/>
              <a:buChar char="§"/>
            </a:pPr>
            <a:r>
              <a:rPr lang="en-GB" sz="2800" dirty="0"/>
              <a:t>Letters</a:t>
            </a:r>
          </a:p>
          <a:p>
            <a:pPr marL="342900" indent="-342900">
              <a:buFont typeface="Wingdings" panose="05000000000000000000" pitchFamily="2" charset="2"/>
              <a:buChar char="§"/>
            </a:pPr>
            <a:r>
              <a:rPr lang="en-GB" sz="2800" dirty="0"/>
              <a:t>Homework</a:t>
            </a:r>
          </a:p>
          <a:p>
            <a:pPr marL="342900" indent="-342900">
              <a:buFont typeface="Wingdings" panose="05000000000000000000" pitchFamily="2" charset="2"/>
              <a:buChar char="§"/>
            </a:pPr>
            <a:r>
              <a:rPr lang="en-GB" sz="2800" dirty="0"/>
              <a:t>Reading</a:t>
            </a:r>
          </a:p>
          <a:p>
            <a:pPr marL="342900" indent="-342900">
              <a:buFont typeface="Wingdings" panose="05000000000000000000" pitchFamily="2" charset="2"/>
              <a:buChar char="§"/>
            </a:pPr>
            <a:r>
              <a:rPr lang="en-GB" sz="2800" dirty="0"/>
              <a:t>Learning links</a:t>
            </a:r>
          </a:p>
          <a:p>
            <a:pPr marL="342900" indent="-342900">
              <a:buFont typeface="Wingdings" panose="05000000000000000000" pitchFamily="2" charset="2"/>
              <a:buChar char="§"/>
            </a:pPr>
            <a:r>
              <a:rPr lang="en-GB" sz="2800" dirty="0"/>
              <a:t>Photographs</a:t>
            </a:r>
          </a:p>
          <a:p>
            <a:pPr marL="342900" indent="-342900">
              <a:buFont typeface="Wingdings" panose="05000000000000000000" pitchFamily="2" charset="2"/>
              <a:buChar char="§"/>
            </a:pPr>
            <a:endParaRPr lang="en-GB" sz="2800" dirty="0"/>
          </a:p>
          <a:p>
            <a:r>
              <a:rPr lang="en-GB" sz="2800" dirty="0"/>
              <a:t>You will also find much more information in other sections such as Parents and Key Information including our curriculum for all subjects.</a:t>
            </a:r>
            <a:endParaRPr lang="en-GB" dirty="0"/>
          </a:p>
          <a:p>
            <a:pPr marL="285750" indent="-285750">
              <a:buFont typeface="Wingdings" panose="05000000000000000000" pitchFamily="2" charset="2"/>
              <a:buChar char="Ø"/>
            </a:pPr>
            <a:endParaRPr lang="en-GB" dirty="0"/>
          </a:p>
        </p:txBody>
      </p:sp>
      <p:pic>
        <p:nvPicPr>
          <p:cNvPr id="8" name="Picture 7"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1229" y="400595"/>
            <a:ext cx="889720" cy="8437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br>
              <a:rPr lang="en-GB" sz="3200" dirty="0">
                <a:latin typeface="SassoonPrimaryType" pitchFamily="2" charset="0"/>
              </a:rPr>
            </a:br>
            <a:endParaRPr lang="en-GB" sz="3200" dirty="0">
              <a:latin typeface="SassoonPrimaryType" pitchFamily="2" charset="0"/>
            </a:endParaRPr>
          </a:p>
        </p:txBody>
      </p:sp>
      <p:sp>
        <p:nvSpPr>
          <p:cNvPr id="4" name="Title 1"/>
          <p:cNvSpPr txBox="1"/>
          <p:nvPr/>
        </p:nvSpPr>
        <p:spPr>
          <a:xfrm>
            <a:off x="824132" y="305506"/>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Reading</a:t>
            </a:r>
          </a:p>
        </p:txBody>
      </p:sp>
      <p:sp>
        <p:nvSpPr>
          <p:cNvPr id="6" name="Title 1"/>
          <p:cNvSpPr txBox="1"/>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957943" y="1675291"/>
            <a:ext cx="10207604" cy="4955203"/>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Children will be taking home a book they choose themselves and also one from our Twinkl phonics reading scheme/book bands.</a:t>
            </a:r>
          </a:p>
          <a:p>
            <a:pPr marL="285750" indent="-285750">
              <a:buFont typeface="Wingdings" panose="05000000000000000000" pitchFamily="2" charset="2"/>
              <a:buChar char="Ø"/>
            </a:pPr>
            <a:r>
              <a:rPr lang="en-GB" sz="2800" dirty="0"/>
              <a:t>We ask parents to listen to your child read regularly and ask them questions to develop their comprehension skills. Questions/prompts are being sent home to help with this discussion.</a:t>
            </a:r>
          </a:p>
          <a:p>
            <a:pPr marL="285750" indent="-285750">
              <a:buFont typeface="Wingdings" panose="05000000000000000000" pitchFamily="2" charset="2"/>
              <a:buChar char="Ø"/>
            </a:pPr>
            <a:r>
              <a:rPr lang="en-GB" sz="2800" dirty="0"/>
              <a:t>Books will be changed regularly (see class information slide) </a:t>
            </a:r>
          </a:p>
          <a:p>
            <a:pPr marL="285750" indent="-285750">
              <a:buFont typeface="Wingdings" panose="05000000000000000000" pitchFamily="2" charset="2"/>
              <a:buChar char="Ø"/>
            </a:pPr>
            <a:r>
              <a:rPr lang="en-GB" sz="2800" dirty="0"/>
              <a:t>Our aim is to support children to develop all the necessary skills for reading and to develop their love of reading.</a:t>
            </a:r>
          </a:p>
          <a:p>
            <a:pPr marL="285750" indent="-285750">
              <a:buFont typeface="Wingdings" panose="05000000000000000000" pitchFamily="2" charset="2"/>
              <a:buChar char="Ø"/>
            </a:pPr>
            <a:r>
              <a:rPr lang="en-GB" sz="2800" dirty="0"/>
              <a:t>Please date and make a comment in their reading record book.</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br>
              <a:rPr lang="en-GB" sz="3200" dirty="0">
                <a:latin typeface="SassoonPrimaryType" pitchFamily="2" charset="0"/>
              </a:rPr>
            </a:br>
            <a:endParaRPr lang="en-GB" sz="3200" dirty="0">
              <a:latin typeface="SassoonPrimaryType" pitchFamily="2" charset="0"/>
            </a:endParaRPr>
          </a:p>
        </p:txBody>
      </p:sp>
      <p:sp>
        <p:nvSpPr>
          <p:cNvPr id="6" name="Title 1"/>
          <p:cNvSpPr txBox="1"/>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805299" y="1996393"/>
            <a:ext cx="10207604" cy="3385542"/>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The children will take part in a Twinkl phonics session each day. Please see the parent information sheet for further information.</a:t>
            </a:r>
          </a:p>
          <a:p>
            <a:pPr marL="285750" indent="-285750">
              <a:buFont typeface="Wingdings" panose="05000000000000000000" pitchFamily="2" charset="2"/>
              <a:buChar char="Ø"/>
            </a:pPr>
            <a:r>
              <a:rPr lang="en-GB" sz="2800" dirty="0"/>
              <a:t>Any children who did not pass the phonics check in Year 1 will receive extra phonics intervention in Year 2. They will then do the phonics re-check in June.</a:t>
            </a:r>
          </a:p>
          <a:p>
            <a:pPr marL="285750" indent="-285750">
              <a:buFont typeface="Wingdings" panose="05000000000000000000" pitchFamily="2" charset="2"/>
              <a:buChar char="Ø"/>
            </a:pPr>
            <a:r>
              <a:rPr lang="en-GB" sz="2800" dirty="0"/>
              <a:t> Any children who did not then pass the phonics re-check at the end of Year 2 will receive extra phonics support in Year 3.</a:t>
            </a:r>
          </a:p>
          <a:p>
            <a:endParaRPr lang="en-GB"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pic>
        <p:nvPicPr>
          <p:cNvPr id="9" name="Picture 8" descr="9 reasons to choose Twinkl Phonics! - Twinkl"/>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47292" y="374854"/>
            <a:ext cx="1238443" cy="982420"/>
          </a:xfrm>
          <a:prstGeom prst="rect">
            <a:avLst/>
          </a:prstGeom>
          <a:noFill/>
        </p:spPr>
      </p:pic>
      <p:sp>
        <p:nvSpPr>
          <p:cNvPr id="10" name="Title 1"/>
          <p:cNvSpPr txBox="1"/>
          <p:nvPr/>
        </p:nvSpPr>
        <p:spPr>
          <a:xfrm>
            <a:off x="1006265" y="305506"/>
            <a:ext cx="8353734"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Phonics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br>
              <a:rPr lang="en-GB" sz="3200" dirty="0">
                <a:latin typeface="SassoonPrimaryType" pitchFamily="2" charset="0"/>
              </a:rPr>
            </a:br>
            <a:endParaRPr lang="en-GB" sz="3200" dirty="0">
              <a:latin typeface="SassoonPrimaryType" pitchFamily="2" charset="0"/>
            </a:endParaRPr>
          </a:p>
        </p:txBody>
      </p:sp>
      <p:sp>
        <p:nvSpPr>
          <p:cNvPr id="6" name="Title 1"/>
          <p:cNvSpPr txBox="1"/>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978130" y="1786827"/>
            <a:ext cx="10207604" cy="3293209"/>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Spellings for Year 2 will be sent home every Monday to practise with parents/carers for a test on Friday.</a:t>
            </a:r>
          </a:p>
          <a:p>
            <a:pPr marL="285750" indent="-285750">
              <a:buFont typeface="Wingdings" panose="05000000000000000000" pitchFamily="2" charset="2"/>
              <a:buChar char="Ø"/>
            </a:pPr>
            <a:r>
              <a:rPr lang="en-GB" sz="2800" dirty="0"/>
              <a:t>They have a daily spelling session linked with their phonics.</a:t>
            </a:r>
          </a:p>
          <a:p>
            <a:pPr marL="285750" indent="-285750">
              <a:buFont typeface="Wingdings" panose="05000000000000000000" pitchFamily="2" charset="2"/>
              <a:buChar char="Ø"/>
            </a:pPr>
            <a:r>
              <a:rPr lang="en-GB" sz="2800" dirty="0"/>
              <a:t>Spelling strategies (see information in your pack)</a:t>
            </a:r>
          </a:p>
          <a:p>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endParaRPr lang="en-GB" sz="2400"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sp>
        <p:nvSpPr>
          <p:cNvPr id="10" name="Title 1"/>
          <p:cNvSpPr txBox="1"/>
          <p:nvPr/>
        </p:nvSpPr>
        <p:spPr>
          <a:xfrm>
            <a:off x="978130" y="236158"/>
            <a:ext cx="998645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Spelling </a:t>
            </a:r>
          </a:p>
        </p:txBody>
      </p:sp>
      <p:pic>
        <p:nvPicPr>
          <p:cNvPr id="8" name="Picture 7"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22186"/>
            <a:ext cx="889720" cy="8437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978131" y="518865"/>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Mathematics</a:t>
            </a:r>
          </a:p>
        </p:txBody>
      </p:sp>
      <p:sp>
        <p:nvSpPr>
          <p:cNvPr id="8" name="TextBox 7"/>
          <p:cNvSpPr txBox="1"/>
          <p:nvPr/>
        </p:nvSpPr>
        <p:spPr>
          <a:xfrm>
            <a:off x="978131" y="1573809"/>
            <a:ext cx="10207604" cy="4524315"/>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Reception to Y6 children are taught mathematics using the White Rose Maths Scheme (version 3). Year 2</a:t>
            </a:r>
          </a:p>
          <a:p>
            <a:pPr marL="285750" indent="-285750">
              <a:buFont typeface="Wingdings" panose="05000000000000000000" pitchFamily="2" charset="2"/>
              <a:buChar char="Ø"/>
            </a:pPr>
            <a:r>
              <a:rPr lang="en-GB" sz="2400" dirty="0"/>
              <a:t>Further information is available with these links.</a:t>
            </a:r>
          </a:p>
          <a:p>
            <a:r>
              <a:rPr lang="en-GB" sz="2400" u="sng" dirty="0">
                <a:hlinkClick r:id="rId2"/>
              </a:rPr>
              <a:t>https://whiteroseeducation.com/parent-pupil-resources/maths</a:t>
            </a:r>
            <a:endParaRPr lang="en-GB" sz="2400" dirty="0"/>
          </a:p>
          <a:p>
            <a:r>
              <a:rPr lang="en-GB" sz="2400" u="sng" dirty="0">
                <a:hlinkClick r:id="rId3"/>
              </a:rPr>
              <a:t>https://whiteroseeducation.com/parent-pupil-resources/maths/free-downloads</a:t>
            </a:r>
            <a:endParaRPr lang="en-GB" sz="2400" u="sng" dirty="0"/>
          </a:p>
          <a:p>
            <a:pPr marL="342900" indent="-342900">
              <a:buFont typeface="Wingdings" panose="05000000000000000000" pitchFamily="2" charset="2"/>
              <a:buChar char="Ø"/>
            </a:pPr>
            <a:r>
              <a:rPr lang="en-GB" sz="2400" dirty="0"/>
              <a:t>The calculations policy and further information can be found in the Key Information Curriculum Mathematics Section of the school website. </a:t>
            </a:r>
          </a:p>
          <a:p>
            <a:pPr marL="285750" indent="-285750">
              <a:buFont typeface="Wingdings" panose="05000000000000000000" pitchFamily="2" charset="2"/>
              <a:buChar char="Ø"/>
            </a:pPr>
            <a:r>
              <a:rPr lang="en-GB" sz="2400" dirty="0"/>
              <a:t>Children in Reception, Years 1 and 2 also have a daily NCETM Mastering Number session. The aim is for all children to leave KS1 with fluency in calculation and a confidence and flexibility with number. </a:t>
            </a:r>
          </a:p>
          <a:p>
            <a:pPr marL="285750" indent="-285750">
              <a:buFont typeface="Wingdings" panose="05000000000000000000" pitchFamily="2" charset="2"/>
              <a:buChar char="Ø"/>
            </a:pPr>
            <a:r>
              <a:rPr lang="en-GB" sz="2400" dirty="0"/>
              <a:t>In Year 4 the children take a national Multiplication Tables Check to assess their times tables knowledge.</a:t>
            </a:r>
            <a:endParaRPr lang="en-GB" dirty="0"/>
          </a:p>
        </p:txBody>
      </p:sp>
      <p:pic>
        <p:nvPicPr>
          <p:cNvPr id="4" name="Picture 3" descr="COLOUR LOGO"/>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19322" y="588213"/>
            <a:ext cx="889720" cy="8437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p:nvPr/>
        </p:nvSpPr>
        <p:spPr>
          <a:xfrm>
            <a:off x="937344"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TT Rock Stars and </a:t>
            </a:r>
            <a:r>
              <a:rPr lang="en-GB" sz="4400" dirty="0" err="1">
                <a:latin typeface="SassoonPrimaryType" pitchFamily="2" charset="0"/>
              </a:rPr>
              <a:t>Numbots</a:t>
            </a:r>
            <a:endParaRPr lang="en-GB" sz="4400" dirty="0">
              <a:latin typeface="SassoonPrimaryType" pitchFamily="2" charset="0"/>
            </a:endParaRPr>
          </a:p>
        </p:txBody>
      </p:sp>
      <p:sp>
        <p:nvSpPr>
          <p:cNvPr id="3" name="TextBox 2"/>
          <p:cNvSpPr txBox="1"/>
          <p:nvPr/>
        </p:nvSpPr>
        <p:spPr>
          <a:xfrm>
            <a:off x="978131" y="2329537"/>
            <a:ext cx="10515600" cy="1569660"/>
          </a:xfrm>
          <a:prstGeom prst="rect">
            <a:avLst/>
          </a:prstGeom>
          <a:noFill/>
        </p:spPr>
        <p:txBody>
          <a:bodyPr wrap="square" rtlCol="0">
            <a:spAutoFit/>
          </a:bodyPr>
          <a:lstStyle/>
          <a:p>
            <a:endParaRPr lang="en-GB" sz="3200" dirty="0">
              <a:latin typeface="SassoonPrimaryType" pitchFamily="2" charset="0"/>
            </a:endParaRPr>
          </a:p>
          <a:p>
            <a:endParaRPr lang="en-GB" sz="3200" dirty="0">
              <a:latin typeface="SassoonPrimaryType" pitchFamily="2" charset="0"/>
            </a:endParaRPr>
          </a:p>
          <a:p>
            <a:pPr marL="285750" indent="-285750">
              <a:buFont typeface="Wingdings" panose="05000000000000000000" pitchFamily="2" charset="2"/>
              <a:buChar char="Ø"/>
            </a:pPr>
            <a:endParaRPr lang="en-GB" sz="3200" dirty="0">
              <a:latin typeface="SassoonPrimaryType" pitchFamily="2" charset="0"/>
            </a:endParaRPr>
          </a:p>
        </p:txBody>
      </p:sp>
      <p:sp>
        <p:nvSpPr>
          <p:cNvPr id="4" name="TextBox 3"/>
          <p:cNvSpPr txBox="1"/>
          <p:nvPr/>
        </p:nvSpPr>
        <p:spPr>
          <a:xfrm>
            <a:off x="1006265" y="1729372"/>
            <a:ext cx="10207604" cy="4339650"/>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All children in Years 1 to 6 have their own individual username and password to access this at home and at school. </a:t>
            </a:r>
          </a:p>
          <a:p>
            <a:pPr marL="285750" indent="-285750">
              <a:buFont typeface="Wingdings" panose="05000000000000000000" pitchFamily="2" charset="2"/>
              <a:buChar char="Ø"/>
            </a:pPr>
            <a:r>
              <a:rPr lang="en-GB" sz="2400" dirty="0"/>
              <a:t>TT Rock Stars supports times table recall in Years 2 to 6. </a:t>
            </a:r>
            <a:r>
              <a:rPr lang="en-GB" sz="2400" dirty="0" err="1"/>
              <a:t>Numbots</a:t>
            </a:r>
            <a:r>
              <a:rPr lang="en-GB" sz="2400" dirty="0"/>
              <a:t> is particularly important to develop understanding and recall of number bonds in Years 1 to 2. As part of their ongoing homework pupils are expected to regularly access TT Rock Stars (Years 2 to 6) and </a:t>
            </a:r>
            <a:r>
              <a:rPr lang="en-GB" sz="2400" dirty="0" err="1"/>
              <a:t>Numbots</a:t>
            </a:r>
            <a:r>
              <a:rPr lang="en-GB" sz="2400" dirty="0"/>
              <a:t> (Year 1 and 2)</a:t>
            </a:r>
          </a:p>
          <a:p>
            <a:pPr marL="285750" indent="-285750">
              <a:buFont typeface="Wingdings" panose="05000000000000000000" pitchFamily="2" charset="2"/>
              <a:buChar char="Ø"/>
            </a:pPr>
            <a:r>
              <a:rPr lang="en-GB" sz="2400" dirty="0"/>
              <a:t>We monitor their use and a certificate is awarded to a member of each class on a Friday in our Pupil of the Week assembly.</a:t>
            </a:r>
          </a:p>
          <a:p>
            <a:endParaRPr lang="en-GB" sz="2400" dirty="0"/>
          </a:p>
          <a:p>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pic>
        <p:nvPicPr>
          <p:cNvPr id="5" name="Picture 4"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41769" y="544671"/>
            <a:ext cx="889720" cy="84372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p:nvPr/>
        </p:nvSpPr>
        <p:spPr>
          <a:xfrm>
            <a:off x="937344"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SEN Support</a:t>
            </a:r>
          </a:p>
        </p:txBody>
      </p:sp>
      <p:sp>
        <p:nvSpPr>
          <p:cNvPr id="4" name="TextBox 3"/>
          <p:cNvSpPr txBox="1"/>
          <p:nvPr/>
        </p:nvSpPr>
        <p:spPr>
          <a:xfrm>
            <a:off x="1006265" y="1729372"/>
            <a:ext cx="10207604" cy="1015663"/>
          </a:xfrm>
          <a:prstGeom prst="rect">
            <a:avLst/>
          </a:prstGeom>
          <a:noFill/>
        </p:spPr>
        <p:txBody>
          <a:bodyPr wrap="square" rtlCol="0">
            <a:spAutoFit/>
          </a:bodyPr>
          <a:lstStyle/>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
        <p:nvSpPr>
          <p:cNvPr id="3" name="Rectangle 2"/>
          <p:cNvSpPr/>
          <p:nvPr/>
        </p:nvSpPr>
        <p:spPr>
          <a:xfrm>
            <a:off x="420693" y="1556730"/>
            <a:ext cx="10611555" cy="4524315"/>
          </a:xfrm>
          <a:prstGeom prst="rect">
            <a:avLst/>
          </a:prstGeom>
        </p:spPr>
        <p:txBody>
          <a:bodyPr wrap="square">
            <a:spAutoFit/>
          </a:bodyPr>
          <a:lstStyle/>
          <a:p>
            <a:r>
              <a:rPr lang="en-GB" b="1" u="sng" dirty="0"/>
              <a:t>GRADUATED RESPONSE TO SEND</a:t>
            </a:r>
          </a:p>
          <a:p>
            <a:endParaRPr lang="en-GB" dirty="0"/>
          </a:p>
          <a:p>
            <a:r>
              <a:rPr lang="en-GB" sz="2800" dirty="0"/>
              <a:t>At Brookfield Park Primary School we have clear procedures for the identification of and provision for pupils with SEND. These procedures are based on a Graduated Response as outlined in the SEND Code of Practice (2015).</a:t>
            </a:r>
          </a:p>
          <a:p>
            <a:endParaRPr lang="en-GB" sz="2800" dirty="0"/>
          </a:p>
          <a:p>
            <a:r>
              <a:rPr lang="en-GB" sz="2800" dirty="0"/>
              <a:t>We are committed to improving outcomes for ALL children and we believe that ALL pupils should have access to a broad and balanced curriculum. We have high aspirations for every pupil whatever their prior attainment or SEND status.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8A9A7AB8-5F89-42FE-8353-8AE9A70A6743}"/>
              </a:ext>
            </a:extLst>
          </p:cNvPr>
          <p:cNvGraphicFramePr>
            <a:graphicFrameLocks noChangeAspect="1"/>
          </p:cNvGraphicFramePr>
          <p:nvPr>
            <p:extLst>
              <p:ext uri="{D42A27DB-BD31-4B8C-83A1-F6EECF244321}">
                <p14:modId xmlns:p14="http://schemas.microsoft.com/office/powerpoint/2010/main" val="2595467007"/>
              </p:ext>
            </p:extLst>
          </p:nvPr>
        </p:nvGraphicFramePr>
        <p:xfrm>
          <a:off x="92075" y="92075"/>
          <a:ext cx="6811646" cy="6823075"/>
        </p:xfrm>
        <a:graphic>
          <a:graphicData uri="http://schemas.openxmlformats.org/presentationml/2006/ole">
            <mc:AlternateContent xmlns:mc="http://schemas.openxmlformats.org/markup-compatibility/2006">
              <mc:Choice xmlns:v="urn:schemas-microsoft-com:vml" Requires="v">
                <p:oleObj spid="_x0000_s1026" name="Document" r:id="rId3" imgW="5748534" imgH="6822784" progId="Word.Document.12">
                  <p:embed/>
                </p:oleObj>
              </mc:Choice>
              <mc:Fallback>
                <p:oleObj name="Document" r:id="rId3" imgW="5748534" imgH="6822784" progId="Word.Document.12">
                  <p:embed/>
                  <p:pic>
                    <p:nvPicPr>
                      <p:cNvPr id="0" name=""/>
                      <p:cNvPicPr/>
                      <p:nvPr/>
                    </p:nvPicPr>
                    <p:blipFill>
                      <a:blip r:embed="rId4"/>
                      <a:stretch>
                        <a:fillRect/>
                      </a:stretch>
                    </p:blipFill>
                    <p:spPr>
                      <a:xfrm>
                        <a:off x="92075" y="92075"/>
                        <a:ext cx="6811646" cy="6823075"/>
                      </a:xfrm>
                      <a:prstGeom prst="rect">
                        <a:avLst/>
                      </a:prstGeom>
                    </p:spPr>
                  </p:pic>
                </p:oleObj>
              </mc:Fallback>
            </mc:AlternateContent>
          </a:graphicData>
        </a:graphic>
      </p:graphicFrame>
    </p:spTree>
    <p:extLst>
      <p:ext uri="{BB962C8B-B14F-4D97-AF65-F5344CB8AC3E}">
        <p14:creationId xmlns:p14="http://schemas.microsoft.com/office/powerpoint/2010/main" val="3920767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5833" y="409957"/>
            <a:ext cx="10516511" cy="1274174"/>
          </a:xfrm>
          <a:prstGeom prst="rect">
            <a:avLst/>
          </a:prstGeom>
        </p:spPr>
      </p:pic>
      <p:sp>
        <p:nvSpPr>
          <p:cNvPr id="3" name="Rectangle 2"/>
          <p:cNvSpPr/>
          <p:nvPr/>
        </p:nvSpPr>
        <p:spPr>
          <a:xfrm>
            <a:off x="645833" y="1828170"/>
            <a:ext cx="10114844" cy="4524315"/>
          </a:xfrm>
          <a:prstGeom prst="rect">
            <a:avLst/>
          </a:prstGeom>
        </p:spPr>
        <p:txBody>
          <a:bodyPr wrap="square">
            <a:spAutoFit/>
          </a:bodyPr>
          <a:lstStyle/>
          <a:p>
            <a:r>
              <a:rPr lang="en-GB" dirty="0"/>
              <a:t>As part of this commitment all children are given access to Quality First Teaching. This means that they have:</a:t>
            </a:r>
          </a:p>
          <a:p>
            <a:r>
              <a:rPr lang="en-GB" dirty="0"/>
              <a:t>• Access to the full school curriculum (for identified SEND pupils this is  achieved by the careful differentiation of class work by the class teacher)</a:t>
            </a:r>
          </a:p>
          <a:p>
            <a:r>
              <a:rPr lang="en-GB" dirty="0"/>
              <a:t> • All pupils are monitored by class teachers to identify children falling significantly below the expected range of academic and non-academic attainment. </a:t>
            </a:r>
          </a:p>
          <a:p>
            <a:r>
              <a:rPr lang="en-GB" dirty="0"/>
              <a:t>• The SENDCO may be consulted and may observe and offer advice if appropriate</a:t>
            </a:r>
          </a:p>
          <a:p>
            <a:r>
              <a:rPr lang="en-GB" dirty="0"/>
              <a:t> • The teaching and learning for all pupils is regularly reviewed and access to a range of strategies to support vulnerable children. </a:t>
            </a:r>
          </a:p>
          <a:p>
            <a:r>
              <a:rPr lang="en-GB" dirty="0"/>
              <a:t>• Parents will be informed regularly of their child’s development via termly reports or parent’s meetings and are encouraged to share information they may have. We ask that parents request for school to be copied in to correspondence from hospital, GP/paediatrician and other agencies.</a:t>
            </a:r>
          </a:p>
          <a:p>
            <a:r>
              <a:rPr lang="en-GB" dirty="0"/>
              <a:t>• Teachers have regular Pupil Progress meetings with their Team Leader to monitor and assess the progress of individual children. </a:t>
            </a:r>
          </a:p>
          <a:p>
            <a:r>
              <a:rPr lang="en-GB" b="1" dirty="0"/>
              <a:t>If following this, school feel that a pupil has needs that are additional or different from that provided as part of the class differentiation, that pupil will be placed on the school SEND register at school support.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5522" y="398669"/>
            <a:ext cx="10516511" cy="1274174"/>
          </a:xfrm>
          <a:prstGeom prst="rect">
            <a:avLst/>
          </a:prstGeom>
        </p:spPr>
      </p:pic>
      <p:sp>
        <p:nvSpPr>
          <p:cNvPr id="5" name="Rectangle 4"/>
          <p:cNvSpPr/>
          <p:nvPr/>
        </p:nvSpPr>
        <p:spPr>
          <a:xfrm>
            <a:off x="733777" y="1492972"/>
            <a:ext cx="10338255" cy="4974439"/>
          </a:xfrm>
          <a:prstGeom prst="rect">
            <a:avLst/>
          </a:prstGeom>
        </p:spPr>
        <p:txBody>
          <a:bodyPr wrap="square">
            <a:spAutoFit/>
          </a:bodyPr>
          <a:lstStyle/>
          <a:p>
            <a:pPr>
              <a:lnSpc>
                <a:spcPct val="107000"/>
              </a:lnSpc>
              <a:spcAft>
                <a:spcPts val="800"/>
              </a:spcAft>
            </a:pPr>
            <a:r>
              <a:rPr lang="en-GB" sz="2000" u="sng" dirty="0">
                <a:latin typeface="Calibri" panose="020F0502020204030204" charset="0"/>
                <a:ea typeface="Calibri" panose="020F0502020204030204" charset="0"/>
                <a:cs typeface="Times New Roman" panose="02020603050405020304" pitchFamily="18" charset="0"/>
              </a:rPr>
              <a:t>School Support </a:t>
            </a:r>
            <a:endParaRPr lang="en-GB" sz="2000" dirty="0">
              <a:latin typeface="Calibri" panose="020F0502020204030204" charset="0"/>
              <a:ea typeface="Calibri" panose="020F0502020204030204" charset="0"/>
              <a:cs typeface="Times New Roman" panose="02020603050405020304" pitchFamily="18" charset="0"/>
            </a:endParaRPr>
          </a:p>
          <a:p>
            <a:pPr>
              <a:lnSpc>
                <a:spcPct val="107000"/>
              </a:lnSpc>
              <a:spcAft>
                <a:spcPts val="800"/>
              </a:spcAft>
            </a:pPr>
            <a:r>
              <a:rPr lang="en-GB" sz="2000" dirty="0">
                <a:latin typeface="Calibri" panose="020F0502020204030204" charset="0"/>
                <a:ea typeface="Calibri" panose="020F0502020204030204" charset="0"/>
                <a:cs typeface="Times New Roman" panose="02020603050405020304" pitchFamily="18" charset="0"/>
                <a:sym typeface="Symbol" panose="05050102010706020507" pitchFamily="18" charset="2"/>
              </a:rPr>
              <a:t></a:t>
            </a:r>
            <a:r>
              <a:rPr lang="en-GB" sz="2000" dirty="0">
                <a:latin typeface="Calibri" panose="020F0502020204030204" charset="0"/>
                <a:ea typeface="Calibri" panose="020F0502020204030204" charset="0"/>
                <a:cs typeface="Times New Roman" panose="02020603050405020304" pitchFamily="18" charset="0"/>
              </a:rPr>
              <a:t> The class teacher devises interventions additional to or different from those provided as part of the school's differentiated classroom provision. This will be detailed in their individual learning plan which will be shared with parents</a:t>
            </a:r>
          </a:p>
          <a:p>
            <a:pPr>
              <a:lnSpc>
                <a:spcPct val="107000"/>
              </a:lnSpc>
              <a:spcAft>
                <a:spcPts val="800"/>
              </a:spcAft>
            </a:pPr>
            <a:r>
              <a:rPr lang="en-GB" sz="2000" dirty="0">
                <a:latin typeface="Calibri" panose="020F0502020204030204" charset="0"/>
                <a:ea typeface="Calibri" panose="020F0502020204030204" charset="0"/>
                <a:cs typeface="Times New Roman" panose="02020603050405020304" pitchFamily="18" charset="0"/>
                <a:sym typeface="Symbol" panose="05050102010706020507" pitchFamily="18" charset="2"/>
              </a:rPr>
              <a:t></a:t>
            </a:r>
            <a:r>
              <a:rPr lang="en-GB" sz="2000" dirty="0">
                <a:latin typeface="Calibri" panose="020F0502020204030204" charset="0"/>
                <a:ea typeface="Calibri" panose="020F0502020204030204" charset="0"/>
                <a:cs typeface="Times New Roman" panose="02020603050405020304" pitchFamily="18" charset="0"/>
              </a:rPr>
              <a:t> Pupils may be assessed using PIVATS (Performance Indicators for Valued Assessment and Targeted Learning) This allows the teacher to set clear targets and track small steps of progress.</a:t>
            </a:r>
          </a:p>
          <a:p>
            <a:pPr>
              <a:lnSpc>
                <a:spcPct val="107000"/>
              </a:lnSpc>
              <a:spcAft>
                <a:spcPts val="800"/>
              </a:spcAft>
            </a:pPr>
            <a:r>
              <a:rPr lang="en-GB" sz="2000" dirty="0">
                <a:latin typeface="Calibri" panose="020F0502020204030204" charset="0"/>
                <a:ea typeface="Calibri" panose="020F0502020204030204" charset="0"/>
                <a:cs typeface="Times New Roman" panose="02020603050405020304" pitchFamily="18" charset="0"/>
                <a:sym typeface="Symbol" panose="05050102010706020507" pitchFamily="18" charset="2"/>
              </a:rPr>
              <a:t></a:t>
            </a:r>
            <a:r>
              <a:rPr lang="en-GB" sz="2000" dirty="0">
                <a:latin typeface="Calibri" panose="020F0502020204030204" charset="0"/>
                <a:ea typeface="Calibri" panose="020F0502020204030204" charset="0"/>
                <a:cs typeface="Times New Roman" panose="02020603050405020304" pitchFamily="18" charset="0"/>
              </a:rPr>
              <a:t> The pupil and parents are informed and involved at this stage.</a:t>
            </a:r>
          </a:p>
          <a:p>
            <a:pPr>
              <a:lnSpc>
                <a:spcPct val="107000"/>
              </a:lnSpc>
              <a:spcAft>
                <a:spcPts val="800"/>
              </a:spcAft>
            </a:pPr>
            <a:r>
              <a:rPr lang="en-GB" sz="2000" dirty="0">
                <a:latin typeface="Calibri" panose="020F0502020204030204" charset="0"/>
                <a:ea typeface="Calibri" panose="020F0502020204030204" charset="0"/>
                <a:cs typeface="Times New Roman" panose="02020603050405020304" pitchFamily="18" charset="0"/>
                <a:sym typeface="Symbol" panose="05050102010706020507" pitchFamily="18" charset="2"/>
              </a:rPr>
              <a:t></a:t>
            </a:r>
            <a:r>
              <a:rPr lang="en-GB" sz="2000" dirty="0">
                <a:latin typeface="Calibri" panose="020F0502020204030204" charset="0"/>
                <a:ea typeface="Calibri" panose="020F0502020204030204" charset="0"/>
                <a:cs typeface="Times New Roman" panose="02020603050405020304" pitchFamily="18" charset="0"/>
              </a:rPr>
              <a:t> The class teacher remains responsible for the pupil's education on a daily basis and for planning any interventions required and reviewing their leaning plan</a:t>
            </a:r>
          </a:p>
          <a:p>
            <a:pPr>
              <a:lnSpc>
                <a:spcPct val="107000"/>
              </a:lnSpc>
              <a:spcAft>
                <a:spcPts val="800"/>
              </a:spcAft>
            </a:pPr>
            <a:r>
              <a:rPr lang="en-GB" sz="2000" dirty="0">
                <a:latin typeface="Calibri" panose="020F0502020204030204" charset="0"/>
                <a:ea typeface="Calibri" panose="020F0502020204030204" charset="0"/>
                <a:cs typeface="Times New Roman" panose="02020603050405020304" pitchFamily="18" charset="0"/>
                <a:sym typeface="Symbol" panose="05050102010706020507" pitchFamily="18" charset="2"/>
              </a:rPr>
              <a:t></a:t>
            </a:r>
            <a:r>
              <a:rPr lang="en-GB" sz="2000" dirty="0">
                <a:latin typeface="Calibri" panose="020F0502020204030204" charset="0"/>
                <a:ea typeface="Calibri" panose="020F0502020204030204" charset="0"/>
                <a:cs typeface="Times New Roman" panose="02020603050405020304" pitchFamily="18" charset="0"/>
              </a:rPr>
              <a:t> The class teacher and SEND Co-ordinator (</a:t>
            </a:r>
            <a:r>
              <a:rPr lang="en-GB" sz="2000" dirty="0" err="1">
                <a:latin typeface="Calibri" panose="020F0502020204030204" charset="0"/>
                <a:ea typeface="Calibri" panose="020F0502020204030204" charset="0"/>
                <a:cs typeface="Times New Roman" panose="02020603050405020304" pitchFamily="18" charset="0"/>
              </a:rPr>
              <a:t>SENDCo</a:t>
            </a:r>
            <a:r>
              <a:rPr lang="en-GB" sz="2000" dirty="0">
                <a:latin typeface="Calibri" panose="020F0502020204030204" charset="0"/>
                <a:ea typeface="Calibri" panose="020F0502020204030204" charset="0"/>
                <a:cs typeface="Times New Roman" panose="02020603050405020304" pitchFamily="18" charset="0"/>
              </a:rPr>
              <a:t>) monitor and review the pupil's progress termly.</a:t>
            </a:r>
          </a:p>
          <a:p>
            <a:pPr>
              <a:lnSpc>
                <a:spcPct val="107000"/>
              </a:lnSpc>
              <a:spcAft>
                <a:spcPts val="800"/>
              </a:spcAft>
            </a:pPr>
            <a:r>
              <a:rPr lang="en-GB" sz="2000" dirty="0">
                <a:latin typeface="Calibri" panose="020F0502020204030204" charset="0"/>
                <a:ea typeface="Calibri" panose="020F0502020204030204" charset="0"/>
                <a:cs typeface="Times New Roman" panose="02020603050405020304" pitchFamily="18" charset="0"/>
              </a:rPr>
              <a:t>During this stage if any additional support from outside agencies is required the SENCO and class teacher, in consultation with parents will complete the necessary referral for support.</a:t>
            </a:r>
            <a:endParaRPr lang="en-GB" sz="2000" dirty="0">
              <a:effectLst/>
              <a:latin typeface="Calibri" panose="020F0502020204030204" charset="0"/>
              <a:ea typeface="Calibri" panose="020F0502020204030204"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0989" y="364802"/>
            <a:ext cx="10516511" cy="1274174"/>
          </a:xfrm>
          <a:prstGeom prst="rect">
            <a:avLst/>
          </a:prstGeom>
        </p:spPr>
      </p:pic>
      <p:sp>
        <p:nvSpPr>
          <p:cNvPr id="3" name="Rectangle 2"/>
          <p:cNvSpPr/>
          <p:nvPr/>
        </p:nvSpPr>
        <p:spPr>
          <a:xfrm>
            <a:off x="880534" y="1559954"/>
            <a:ext cx="10326966" cy="5026184"/>
          </a:xfrm>
          <a:prstGeom prst="rect">
            <a:avLst/>
          </a:prstGeom>
        </p:spPr>
        <p:txBody>
          <a:bodyPr wrap="square">
            <a:spAutoFit/>
          </a:bodyPr>
          <a:lstStyle/>
          <a:p>
            <a:pPr>
              <a:lnSpc>
                <a:spcPct val="107000"/>
              </a:lnSpc>
              <a:spcAft>
                <a:spcPts val="800"/>
              </a:spcAft>
            </a:pPr>
            <a:r>
              <a:rPr lang="en-GB" u="sng" dirty="0">
                <a:latin typeface="Calibri" panose="020F0502020204030204" charset="0"/>
                <a:ea typeface="Calibri" panose="020F0502020204030204" charset="0"/>
                <a:cs typeface="Times New Roman" panose="02020603050405020304" pitchFamily="18" charset="0"/>
              </a:rPr>
              <a:t>Request for Specialist Support</a:t>
            </a:r>
            <a:r>
              <a:rPr lang="en-GB" dirty="0">
                <a:latin typeface="Calibri" panose="020F0502020204030204" charset="0"/>
                <a:ea typeface="Calibri" panose="020F0502020204030204" charset="0"/>
                <a:cs typeface="Times New Roman" panose="02020603050405020304" pitchFamily="18" charset="0"/>
              </a:rPr>
              <a:t> </a:t>
            </a:r>
          </a:p>
          <a:p>
            <a:pPr marL="342900" lvl="0" indent="-342900">
              <a:lnSpc>
                <a:spcPct val="107000"/>
              </a:lnSpc>
              <a:spcAft>
                <a:spcPts val="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Children needing specialist support will be discussed as part of the pupil progress review with the Senior Leadership team on a termly basis. </a:t>
            </a:r>
          </a:p>
          <a:p>
            <a:pPr marL="342900" lvl="0" indent="-342900">
              <a:lnSpc>
                <a:spcPct val="107000"/>
              </a:lnSpc>
              <a:spcAft>
                <a:spcPts val="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Pupils may be discussed with the school’s link EP and an action plan devised. Permission will be sought from parents before this happens. </a:t>
            </a:r>
          </a:p>
          <a:p>
            <a:pPr marL="342900" lvl="0" indent="-342900">
              <a:lnSpc>
                <a:spcPct val="107000"/>
              </a:lnSpc>
              <a:spcAft>
                <a:spcPts val="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Following the referral, support will be provided by an outside specialist (waiting times can be quite long but you will be advised by the SENCO of the possible time involved)</a:t>
            </a:r>
          </a:p>
          <a:p>
            <a:pPr marL="342900" lvl="0" indent="-342900">
              <a:lnSpc>
                <a:spcPct val="107000"/>
              </a:lnSpc>
              <a:spcAft>
                <a:spcPts val="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Additional or different strategies to those at ‘School Support’ are put in place. </a:t>
            </a:r>
          </a:p>
          <a:p>
            <a:pPr marL="342900" lvl="0" indent="-342900">
              <a:lnSpc>
                <a:spcPct val="107000"/>
              </a:lnSpc>
              <a:spcAft>
                <a:spcPts val="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Recommendations from specialists are included in the learning plan</a:t>
            </a:r>
          </a:p>
          <a:p>
            <a:pPr marL="342900" lvl="0" indent="-342900">
              <a:lnSpc>
                <a:spcPct val="107000"/>
              </a:lnSpc>
              <a:spcAft>
                <a:spcPts val="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The pupil and parents are involved in regular reviews of their learning plan.</a:t>
            </a:r>
          </a:p>
          <a:p>
            <a:pPr marL="342900" lvl="0" indent="-342900">
              <a:lnSpc>
                <a:spcPct val="107000"/>
              </a:lnSpc>
              <a:spcAft>
                <a:spcPts val="800"/>
              </a:spcAft>
              <a:buFont typeface="Symbol" panose="05050102010706020507" pitchFamily="18" charset="2"/>
              <a:buChar char=""/>
            </a:pPr>
            <a:r>
              <a:rPr lang="en-GB" dirty="0">
                <a:latin typeface="Calibri" panose="020F0502020204030204" charset="0"/>
                <a:ea typeface="Calibri" panose="020F0502020204030204" charset="0"/>
                <a:cs typeface="Times New Roman" panose="02020603050405020304" pitchFamily="18" charset="0"/>
              </a:rPr>
              <a:t>The class teacher and </a:t>
            </a:r>
            <a:r>
              <a:rPr lang="en-GB" dirty="0" err="1">
                <a:latin typeface="Calibri" panose="020F0502020204030204" charset="0"/>
                <a:ea typeface="Calibri" panose="020F0502020204030204" charset="0"/>
                <a:cs typeface="Times New Roman" panose="02020603050405020304" pitchFamily="18" charset="0"/>
              </a:rPr>
              <a:t>SENDCo</a:t>
            </a:r>
            <a:r>
              <a:rPr lang="en-GB" dirty="0">
                <a:latin typeface="Calibri" panose="020F0502020204030204" charset="0"/>
                <a:ea typeface="Calibri" panose="020F0502020204030204" charset="0"/>
                <a:cs typeface="Times New Roman" panose="02020603050405020304" pitchFamily="18" charset="0"/>
              </a:rPr>
              <a:t> assess and monitor the pupil's needs and plan future interventions as part of an ongoing process.</a:t>
            </a:r>
          </a:p>
          <a:p>
            <a:pPr>
              <a:lnSpc>
                <a:spcPct val="107000"/>
              </a:lnSpc>
              <a:spcAft>
                <a:spcPts val="800"/>
              </a:spcAft>
            </a:pPr>
            <a:r>
              <a:rPr lang="en-GB" dirty="0">
                <a:latin typeface="Calibri" panose="020F0502020204030204" charset="0"/>
                <a:ea typeface="Calibri" panose="020F0502020204030204" charset="0"/>
                <a:cs typeface="Times New Roman" panose="02020603050405020304" pitchFamily="18" charset="0"/>
              </a:rPr>
              <a:t>This is all part of gathering evidence as a graduated response to support for pupils who are identified with SEND. If a pupil has been on SEN Support and has had considerable input from school and other educational professionals as part of the graduated response, and they continue to demonstrate severe, long-term and complex needs, the school may consider an EHCP request.</a:t>
            </a:r>
            <a:endParaRPr lang="en-GB" dirty="0">
              <a:effectLst/>
              <a:latin typeface="Calibri" panose="020F0502020204030204" charset="0"/>
              <a:ea typeface="Calibri" panose="020F0502020204030204"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p:nvPr/>
        </p:nvSpPr>
        <p:spPr>
          <a:xfrm>
            <a:off x="838200" y="285471"/>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Assessment and Reporting to Parents/Carers</a:t>
            </a:r>
          </a:p>
        </p:txBody>
      </p:sp>
      <p:sp>
        <p:nvSpPr>
          <p:cNvPr id="5" name="Rectangle 4"/>
          <p:cNvSpPr/>
          <p:nvPr/>
        </p:nvSpPr>
        <p:spPr>
          <a:xfrm>
            <a:off x="838200" y="1438712"/>
            <a:ext cx="10811522" cy="5632311"/>
          </a:xfrm>
          <a:prstGeom prst="rect">
            <a:avLst/>
          </a:prstGeom>
        </p:spPr>
        <p:txBody>
          <a:bodyPr wrap="square">
            <a:spAutoFit/>
          </a:bodyPr>
          <a:lstStyle/>
          <a:p>
            <a:pPr marL="342900" indent="-342900">
              <a:buFont typeface="Wingdings" panose="05000000000000000000" pitchFamily="2" charset="2"/>
              <a:buChar char="Ø"/>
            </a:pPr>
            <a:r>
              <a:rPr lang="en-GB" sz="2800" b="0" i="0" dirty="0">
                <a:solidFill>
                  <a:srgbClr val="000000"/>
                </a:solidFill>
                <a:effectLst/>
              </a:rPr>
              <a:t>Ongoin</a:t>
            </a:r>
            <a:r>
              <a:rPr lang="en-GB" sz="2800" dirty="0">
                <a:solidFill>
                  <a:srgbClr val="000000"/>
                </a:solidFill>
              </a:rPr>
              <a:t>g assessment takes place in every lesson and at the end of units of work.</a:t>
            </a:r>
          </a:p>
          <a:p>
            <a:pPr marL="342900" indent="-342900">
              <a:buFont typeface="Wingdings" panose="05000000000000000000" pitchFamily="2" charset="2"/>
              <a:buChar char="Ø"/>
            </a:pPr>
            <a:r>
              <a:rPr lang="en-GB" sz="2800" b="0" i="0" dirty="0">
                <a:solidFill>
                  <a:srgbClr val="000000"/>
                </a:solidFill>
                <a:effectLst/>
              </a:rPr>
              <a:t>At the end of each term we use teacher assessment and formal assessments to track your child’s progress in Phonics (EYFS, KS1)</a:t>
            </a:r>
            <a:r>
              <a:rPr lang="en-GB" sz="2800" dirty="0">
                <a:solidFill>
                  <a:srgbClr val="000000"/>
                </a:solidFill>
              </a:rPr>
              <a:t>, Reading, Writing and Mathematics.</a:t>
            </a:r>
          </a:p>
          <a:p>
            <a:pPr marL="342900" indent="-342900">
              <a:buFont typeface="Wingdings" panose="05000000000000000000" pitchFamily="2" charset="2"/>
              <a:buChar char="Ø"/>
            </a:pPr>
            <a:r>
              <a:rPr lang="en-GB" sz="2800" dirty="0">
                <a:solidFill>
                  <a:srgbClr val="000000"/>
                </a:solidFill>
              </a:rPr>
              <a:t>Other assessments take place to monitor progress in other subjects in the curriculum.</a:t>
            </a:r>
          </a:p>
          <a:p>
            <a:pPr marL="342900" indent="-342900">
              <a:buFont typeface="Wingdings" panose="05000000000000000000" pitchFamily="2" charset="2"/>
              <a:buChar char="Ø"/>
            </a:pPr>
            <a:r>
              <a:rPr lang="en-GB" sz="2800" dirty="0">
                <a:solidFill>
                  <a:srgbClr val="000000"/>
                </a:solidFill>
              </a:rPr>
              <a:t>A short report will be sent home at the end of the Autumn term and a longer more detailed report is sent home at the end of the Summer term.</a:t>
            </a:r>
          </a:p>
          <a:p>
            <a:pPr marL="342900" indent="-342900">
              <a:buFont typeface="Wingdings" panose="05000000000000000000" pitchFamily="2" charset="2"/>
              <a:buChar char="Ø"/>
            </a:pPr>
            <a:r>
              <a:rPr lang="en-GB" sz="2800" dirty="0">
                <a:solidFill>
                  <a:srgbClr val="000000"/>
                </a:solidFill>
              </a:rPr>
              <a:t>We hold a Parents evening (either in person/ or virtual as requested) in the Spring term. Appointment letters will be sent home in advance.</a:t>
            </a:r>
          </a:p>
          <a:p>
            <a:pPr marL="342900" indent="-342900">
              <a:buFont typeface="Wingdings" panose="05000000000000000000" pitchFamily="2" charset="2"/>
              <a:buChar char="Ø"/>
            </a:pPr>
            <a:endParaRPr lang="en-GB" sz="2400" b="0" i="0" dirty="0">
              <a:solidFill>
                <a:srgbClr val="000000"/>
              </a:solidFill>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838200" y="378822"/>
            <a:ext cx="10030097" cy="906917"/>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Y2 Optional Assessments</a:t>
            </a:r>
          </a:p>
        </p:txBody>
      </p:sp>
      <p:sp>
        <p:nvSpPr>
          <p:cNvPr id="3" name="Content Placeholder 2"/>
          <p:cNvSpPr>
            <a:spLocks noGrp="1"/>
          </p:cNvSpPr>
          <p:nvPr>
            <p:ph idx="1"/>
          </p:nvPr>
        </p:nvSpPr>
        <p:spPr/>
        <p:txBody>
          <a:bodyPr>
            <a:normAutofit/>
          </a:bodyPr>
          <a:lstStyle/>
          <a:p>
            <a:r>
              <a:rPr lang="en-GB" sz="3200" dirty="0"/>
              <a:t>In 2024, Key Stage 1 SATs are no longer compulsory national tests. However, KS1 SATs have been 'replaced' by optional KS1 SATs tests.</a:t>
            </a:r>
          </a:p>
          <a:p>
            <a:r>
              <a:rPr lang="en-GB" sz="3200" dirty="0"/>
              <a:t>Y2 children will take non-statutory optional assessments at the end of the year.</a:t>
            </a:r>
          </a:p>
          <a:p>
            <a:pPr marL="0" indent="0">
              <a:buNone/>
            </a:pPr>
            <a:endParaRPr lang="en-GB"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32857"/>
            <a:ext cx="10515600" cy="4544106"/>
          </a:xfrm>
        </p:spPr>
        <p:txBody>
          <a:bodyPr>
            <a:normAutofit lnSpcReduction="10000"/>
          </a:bodyPr>
          <a:lstStyle/>
          <a:p>
            <a:pPr>
              <a:lnSpc>
                <a:spcPct val="80000"/>
              </a:lnSpc>
            </a:pPr>
            <a:r>
              <a:rPr lang="en-GB" altLang="en-US" sz="2400" dirty="0"/>
              <a:t>Pupils should attend school every day. Each week the class with the highest attendance receives the attendance trophy.</a:t>
            </a:r>
          </a:p>
          <a:p>
            <a:pPr>
              <a:lnSpc>
                <a:spcPct val="80000"/>
              </a:lnSpc>
            </a:pPr>
            <a:r>
              <a:rPr lang="en-GB" altLang="en-US" sz="2400" dirty="0"/>
              <a:t>Parents/carers should contact school if your child is ill and unable to attend. Pupils should not be off with only minor ailments. </a:t>
            </a:r>
          </a:p>
          <a:p>
            <a:pPr>
              <a:lnSpc>
                <a:spcPct val="80000"/>
              </a:lnSpc>
            </a:pPr>
            <a:r>
              <a:rPr lang="en-GB" altLang="en-US" sz="2400" dirty="0"/>
              <a:t>It is school policy to contact parents/carers to find out the reason your child is absent. Holidays will not be authorised during term time (see school term dates). There are some exceptional circumstances. </a:t>
            </a:r>
          </a:p>
          <a:p>
            <a:pPr>
              <a:lnSpc>
                <a:spcPct val="80000"/>
              </a:lnSpc>
            </a:pPr>
            <a:r>
              <a:rPr lang="en-GB" altLang="en-US" sz="2400" dirty="0"/>
              <a:t>A form will need to be completed and returned to school. There needs to be at least 2 weeks notice if you feel you have an exceptional circumstance you would like to be considered. If you give less than 2 weeks notice it will definately be unauthorised in line with government policy and a fine is highly likely to be issued.</a:t>
            </a:r>
            <a:endParaRPr lang="en-US" altLang="en-US" sz="2400" dirty="0"/>
          </a:p>
          <a:p>
            <a:pPr>
              <a:lnSpc>
                <a:spcPct val="80000"/>
              </a:lnSpc>
            </a:pPr>
            <a:r>
              <a:rPr lang="en-US" altLang="en-US" sz="2400" dirty="0"/>
              <a:t>Please download the </a:t>
            </a:r>
            <a:r>
              <a:rPr lang="en-US" altLang="en-US" sz="2400" dirty="0" err="1"/>
              <a:t>Studybug</a:t>
            </a:r>
            <a:r>
              <a:rPr lang="en-US" altLang="en-US" sz="2400" dirty="0"/>
              <a:t> app for you to inform school of a reason for absence.</a:t>
            </a:r>
          </a:p>
          <a:p>
            <a:pPr marL="0" indent="0">
              <a:buNone/>
            </a:pPr>
            <a:endParaRPr lang="en-GB" dirty="0"/>
          </a:p>
        </p:txBody>
      </p:sp>
      <p:sp>
        <p:nvSpPr>
          <p:cNvPr id="4" name="Title 1"/>
          <p:cNvSpPr txBox="1"/>
          <p:nvPr/>
        </p:nvSpPr>
        <p:spPr>
          <a:xfrm>
            <a:off x="937344" y="475323"/>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Attendance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937344" y="475323"/>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Other important class information</a:t>
            </a:r>
          </a:p>
        </p:txBody>
      </p:sp>
      <p:sp>
        <p:nvSpPr>
          <p:cNvPr id="4" name="TextBox 3"/>
          <p:cNvSpPr txBox="1"/>
          <p:nvPr/>
        </p:nvSpPr>
        <p:spPr>
          <a:xfrm>
            <a:off x="0" y="1955022"/>
            <a:ext cx="10394853" cy="954107"/>
          </a:xfrm>
          <a:prstGeom prst="rect">
            <a:avLst/>
          </a:prstGeom>
          <a:noFill/>
        </p:spPr>
        <p:txBody>
          <a:bodyPr wrap="square" rtlCol="0">
            <a:spAutoFit/>
          </a:bodyPr>
          <a:lstStyle/>
          <a:p>
            <a:pPr marL="285750" indent="-285750">
              <a:buFont typeface="Wingdings" panose="05000000000000000000" pitchFamily="2" charset="2"/>
              <a:buChar char="Ø"/>
            </a:pPr>
            <a:endParaRPr lang="en-GB" sz="2800" dirty="0">
              <a:latin typeface="SassoonPrimaryType" pitchFamily="2" charset="0"/>
            </a:endParaRPr>
          </a:p>
          <a:p>
            <a:pPr marL="285750" indent="-285750">
              <a:buFont typeface="Wingdings" panose="05000000000000000000" pitchFamily="2" charset="2"/>
              <a:buChar char="Ø"/>
            </a:pPr>
            <a:endParaRPr lang="en-GB" sz="2800" dirty="0">
              <a:latin typeface="SassoonPrimaryType" pitchFamily="2" charset="0"/>
            </a:endParaRPr>
          </a:p>
        </p:txBody>
      </p:sp>
      <p:sp>
        <p:nvSpPr>
          <p:cNvPr id="5" name="Content Placeholder 2"/>
          <p:cNvSpPr txBox="1"/>
          <p:nvPr/>
        </p:nvSpPr>
        <p:spPr>
          <a:xfrm>
            <a:off x="838200" y="1632857"/>
            <a:ext cx="10515600" cy="45441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dirty="0"/>
              <a:t>Homework days:-</a:t>
            </a:r>
          </a:p>
          <a:p>
            <a:pPr>
              <a:buFont typeface="Wingdings" panose="05000000000000000000" pitchFamily="2" charset="2"/>
              <a:buChar char="Ø"/>
            </a:pPr>
            <a:r>
              <a:rPr lang="en-GB" sz="2000" dirty="0"/>
              <a:t>Phonics parent information sheets are on the class webpage for your information. </a:t>
            </a:r>
          </a:p>
          <a:p>
            <a:pPr>
              <a:buFont typeface="Wingdings" panose="05000000000000000000" pitchFamily="2" charset="2"/>
              <a:buChar char="Ø"/>
            </a:pPr>
            <a:r>
              <a:rPr lang="en-GB" sz="2000" dirty="0"/>
              <a:t>Y2 phonics homework will be sent out on a </a:t>
            </a:r>
            <a:r>
              <a:rPr lang="en-GB" sz="2000" dirty="0">
                <a:solidFill>
                  <a:srgbClr val="6A2D97"/>
                </a:solidFill>
              </a:rPr>
              <a:t>Monday</a:t>
            </a:r>
            <a:r>
              <a:rPr lang="en-GB" sz="2000" dirty="0"/>
              <a:t> and should be returned by</a:t>
            </a:r>
            <a:r>
              <a:rPr lang="en-GB" sz="2000" dirty="0">
                <a:solidFill>
                  <a:srgbClr val="00B050"/>
                </a:solidFill>
              </a:rPr>
              <a:t> Friday</a:t>
            </a:r>
            <a:r>
              <a:rPr lang="en-GB" sz="2000" dirty="0"/>
              <a:t> .</a:t>
            </a:r>
          </a:p>
          <a:p>
            <a:pPr>
              <a:buFont typeface="Wingdings" panose="05000000000000000000" pitchFamily="2" charset="2"/>
              <a:buChar char="Ø"/>
            </a:pPr>
            <a:r>
              <a:rPr lang="en-GB" sz="2000" dirty="0"/>
              <a:t>TT </a:t>
            </a:r>
            <a:r>
              <a:rPr lang="en-GB" sz="2000" dirty="0" err="1"/>
              <a:t>Rockstars</a:t>
            </a:r>
            <a:r>
              <a:rPr lang="en-GB" sz="2000" dirty="0"/>
              <a:t> (Year 2) /</a:t>
            </a:r>
            <a:r>
              <a:rPr lang="en-GB" sz="2000" dirty="0" err="1"/>
              <a:t>Numbots</a:t>
            </a:r>
            <a:r>
              <a:rPr lang="en-GB" sz="2000" dirty="0"/>
              <a:t> (Year 2) at least 10 minutes per night</a:t>
            </a:r>
          </a:p>
          <a:p>
            <a:pPr>
              <a:buFont typeface="Wingdings" panose="05000000000000000000" pitchFamily="2" charset="2"/>
              <a:buChar char="Ø"/>
            </a:pPr>
            <a:r>
              <a:rPr lang="en-GB" sz="2000" dirty="0"/>
              <a:t>Times tables test (x2 x5 x10 initially) on a Friday for Year 2 pupils</a:t>
            </a:r>
          </a:p>
          <a:p>
            <a:pPr>
              <a:buFont typeface="Wingdings" panose="05000000000000000000" pitchFamily="2" charset="2"/>
              <a:buChar char="Ø"/>
            </a:pPr>
            <a:r>
              <a:rPr lang="en-GB" sz="2000" dirty="0"/>
              <a:t>Reading every day or at least 4 times a week please.</a:t>
            </a:r>
          </a:p>
          <a:p>
            <a:pPr marL="0" indent="0">
              <a:buNone/>
            </a:pPr>
            <a:r>
              <a:rPr lang="en-GB" sz="2000" dirty="0"/>
              <a:t>PE day(s): Monday and Thursday</a:t>
            </a:r>
            <a:endParaRPr lang="en-GB" sz="2000" dirty="0">
              <a:solidFill>
                <a:srgbClr val="FF0000"/>
              </a:solidFill>
              <a:highlight>
                <a:srgbClr val="FFFF00"/>
              </a:highlight>
            </a:endParaRPr>
          </a:p>
          <a:p>
            <a:pPr marL="0" indent="0">
              <a:buNone/>
            </a:pPr>
            <a:r>
              <a:rPr lang="en-GB" sz="2000" dirty="0"/>
              <a:t>(Hair up and jewellery off or plasters for covering needed please)</a:t>
            </a:r>
          </a:p>
          <a:p>
            <a:pPr marL="0" indent="0">
              <a:buFont typeface="Arial" panose="020B0604020202020204" pitchFamily="34" charset="0"/>
              <a:buNone/>
            </a:pPr>
            <a:r>
              <a:rPr lang="en-GB" sz="2000" dirty="0"/>
              <a:t>Uniform reminder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44390" y="1776997"/>
            <a:ext cx="10207604" cy="646331"/>
          </a:xfrm>
          <a:prstGeom prst="rect">
            <a:avLst/>
          </a:prstGeom>
          <a:noFill/>
        </p:spPr>
        <p:txBody>
          <a:bodyPr wrap="square" rtlCol="0">
            <a:spAutoFit/>
          </a:bodyPr>
          <a:lstStyle/>
          <a:p>
            <a:endParaRPr lang="en-GB" dirty="0"/>
          </a:p>
          <a:p>
            <a:pPr marL="285750" indent="-285750">
              <a:buFont typeface="Wingdings" panose="05000000000000000000" pitchFamily="2" charset="2"/>
              <a:buChar char="Ø"/>
            </a:pPr>
            <a:endParaRPr lang="en-GB" dirty="0"/>
          </a:p>
        </p:txBody>
      </p:sp>
      <p:sp>
        <p:nvSpPr>
          <p:cNvPr id="6" name="TextBox 5"/>
          <p:cNvSpPr txBox="1"/>
          <p:nvPr/>
        </p:nvSpPr>
        <p:spPr>
          <a:xfrm>
            <a:off x="1006265" y="1729372"/>
            <a:ext cx="10207604" cy="2739211"/>
          </a:xfrm>
          <a:prstGeom prst="rect">
            <a:avLst/>
          </a:prstGeom>
          <a:noFill/>
          <a:ln w="76200">
            <a:solidFill>
              <a:srgbClr val="7030A0"/>
            </a:solidFill>
          </a:ln>
        </p:spPr>
        <p:txBody>
          <a:bodyPr wrap="square" rtlCol="0">
            <a:spAutoFit/>
          </a:bodyPr>
          <a:lstStyle/>
          <a:p>
            <a:pPr algn="ctr"/>
            <a:r>
              <a:rPr lang="en-GB" sz="4400" dirty="0"/>
              <a:t>Thank you for your support</a:t>
            </a:r>
          </a:p>
          <a:p>
            <a:pPr algn="ctr"/>
            <a:r>
              <a:rPr lang="en-GB" sz="4400" dirty="0"/>
              <a:t>Any Questions? </a:t>
            </a:r>
          </a:p>
          <a:p>
            <a:pPr marL="285750" indent="-285750">
              <a:buFont typeface="Wingdings" panose="05000000000000000000" pitchFamily="2" charset="2"/>
              <a:buChar char="Ø"/>
            </a:pPr>
            <a:endParaRPr lang="en-GB" sz="2400" dirty="0"/>
          </a:p>
          <a:p>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TotalTime>
  <Words>2054</Words>
  <Application>Microsoft Office PowerPoint</Application>
  <PresentationFormat>Widescreen</PresentationFormat>
  <Paragraphs>139</Paragraphs>
  <Slides>21</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32" baseType="lpstr">
      <vt:lpstr>Arial</vt:lpstr>
      <vt:lpstr>Calibri</vt:lpstr>
      <vt:lpstr>Calibri Light</vt:lpstr>
      <vt:lpstr>Lucida Calligraphy</vt:lpstr>
      <vt:lpstr>Monotype Corsiva</vt:lpstr>
      <vt:lpstr>SassoonPrimaryType</vt:lpstr>
      <vt:lpstr>Symbol</vt:lpstr>
      <vt:lpstr>Times New Roman</vt:lpstr>
      <vt:lpstr>Wingdings</vt:lpstr>
      <vt:lpstr>Office Theme</vt:lpstr>
      <vt:lpstr>Microsoft Word Document</vt:lpstr>
      <vt:lpstr>       Welcome to  Brookfield Park Primary School  </vt:lpstr>
      <vt:lpstr>Our Brookfield Park Promise</vt:lpstr>
      <vt:lpstr>PowerPoint Presentation</vt:lpstr>
      <vt:lpstr>PowerPoint Presentation</vt:lpstr>
      <vt:lpstr> School Website https://www.brookfieldparkprimary.co.uk/</vt:lpstr>
      <vt:lpstr>PowerPoint Presentation</vt:lpstr>
      <vt:lpstr> </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Y2 Optional Assessments</vt:lpstr>
      <vt:lpstr>PowerPoint Presentation</vt:lpstr>
      <vt:lpstr>PowerPoint Presentation</vt:lpstr>
      <vt:lpstr>PowerPoint Presentation</vt:lpstr>
    </vt:vector>
  </TitlesOfParts>
  <Company>St Richard's Catholic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Brookfield Park Primary School</dc:title>
  <dc:creator>L. Collinson</dc:creator>
  <cp:lastModifiedBy>Mrs Palin</cp:lastModifiedBy>
  <cp:revision>111</cp:revision>
  <cp:lastPrinted>2022-05-23T08:50:00Z</cp:lastPrinted>
  <dcterms:created xsi:type="dcterms:W3CDTF">2021-06-03T19:02:00Z</dcterms:created>
  <dcterms:modified xsi:type="dcterms:W3CDTF">2024-09-04T14:43:51Z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A8C3EE586C2F4731A3E8F77EE2AA79FC_13</vt:lpwstr>
  </property>
  <property fmtid="{D5CDD505-2E9C-101B-9397-08002B2CF9AE}" pid="3" name="KSOProductBuildVer">
    <vt:lpwstr>2057-12.2.0.17562</vt:lpwstr>
  </property>
</Properties>
</file>